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ppt/ink/ink2.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ink/ink3.xml" ContentType="application/inkml+xml"/>
  <Override PartName="/ppt/ink/ink4.xml" ContentType="application/inkml+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33"/>
  </p:notesMasterIdLst>
  <p:handoutMasterIdLst>
    <p:handoutMasterId r:id="rId34"/>
  </p:handoutMasterIdLst>
  <p:sldIdLst>
    <p:sldId id="277" r:id="rId2"/>
    <p:sldId id="947" r:id="rId3"/>
    <p:sldId id="930" r:id="rId4"/>
    <p:sldId id="928" r:id="rId5"/>
    <p:sldId id="929" r:id="rId6"/>
    <p:sldId id="926" r:id="rId7"/>
    <p:sldId id="948" r:id="rId8"/>
    <p:sldId id="932" r:id="rId9"/>
    <p:sldId id="949" r:id="rId10"/>
    <p:sldId id="954" r:id="rId11"/>
    <p:sldId id="934" r:id="rId12"/>
    <p:sldId id="955" r:id="rId13"/>
    <p:sldId id="935" r:id="rId14"/>
    <p:sldId id="938" r:id="rId15"/>
    <p:sldId id="937" r:id="rId16"/>
    <p:sldId id="936" r:id="rId17"/>
    <p:sldId id="941" r:id="rId18"/>
    <p:sldId id="945" r:id="rId19"/>
    <p:sldId id="946" r:id="rId20"/>
    <p:sldId id="903" r:id="rId21"/>
    <p:sldId id="960" r:id="rId22"/>
    <p:sldId id="958" r:id="rId23"/>
    <p:sldId id="959" r:id="rId24"/>
    <p:sldId id="950" r:id="rId25"/>
    <p:sldId id="952" r:id="rId26"/>
    <p:sldId id="951" r:id="rId27"/>
    <p:sldId id="940" r:id="rId28"/>
    <p:sldId id="803" r:id="rId29"/>
    <p:sldId id="942" r:id="rId30"/>
    <p:sldId id="943" r:id="rId31"/>
    <p:sldId id="944" r:id="rId32"/>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charset="0"/>
        <a:ea typeface="+mn-ea"/>
        <a:cs typeface="+mn-cs"/>
      </a:defRPr>
    </a:lvl1pPr>
    <a:lvl2pPr marL="457200" algn="l" rtl="0" eaLnBrk="0" fontAlgn="base" hangingPunct="0">
      <a:spcBef>
        <a:spcPct val="0"/>
      </a:spcBef>
      <a:spcAft>
        <a:spcPct val="0"/>
      </a:spcAft>
      <a:defRPr sz="2400" kern="1200">
        <a:solidFill>
          <a:schemeClr val="tx1"/>
        </a:solidFill>
        <a:latin typeface="Times" charset="0"/>
        <a:ea typeface="+mn-ea"/>
        <a:cs typeface="+mn-cs"/>
      </a:defRPr>
    </a:lvl2pPr>
    <a:lvl3pPr marL="914400" algn="l" rtl="0" eaLnBrk="0" fontAlgn="base" hangingPunct="0">
      <a:spcBef>
        <a:spcPct val="0"/>
      </a:spcBef>
      <a:spcAft>
        <a:spcPct val="0"/>
      </a:spcAft>
      <a:defRPr sz="2400" kern="1200">
        <a:solidFill>
          <a:schemeClr val="tx1"/>
        </a:solidFill>
        <a:latin typeface="Times" charset="0"/>
        <a:ea typeface="+mn-ea"/>
        <a:cs typeface="+mn-cs"/>
      </a:defRPr>
    </a:lvl3pPr>
    <a:lvl4pPr marL="1371600" algn="l" rtl="0" eaLnBrk="0" fontAlgn="base" hangingPunct="0">
      <a:spcBef>
        <a:spcPct val="0"/>
      </a:spcBef>
      <a:spcAft>
        <a:spcPct val="0"/>
      </a:spcAft>
      <a:defRPr sz="2400" kern="1200">
        <a:solidFill>
          <a:schemeClr val="tx1"/>
        </a:solidFill>
        <a:latin typeface="Times" charset="0"/>
        <a:ea typeface="+mn-ea"/>
        <a:cs typeface="+mn-cs"/>
      </a:defRPr>
    </a:lvl4pPr>
    <a:lvl5pPr marL="1828800" algn="l"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457200" rtl="0" eaLnBrk="1" latinLnBrk="0" hangingPunct="1">
      <a:defRPr sz="2400" kern="1200">
        <a:solidFill>
          <a:schemeClr val="tx1"/>
        </a:solidFill>
        <a:latin typeface="Times" charset="0"/>
        <a:ea typeface="+mn-ea"/>
        <a:cs typeface="+mn-cs"/>
      </a:defRPr>
    </a:lvl6pPr>
    <a:lvl7pPr marL="2743200" algn="l" defTabSz="457200" rtl="0" eaLnBrk="1" latinLnBrk="0" hangingPunct="1">
      <a:defRPr sz="2400" kern="1200">
        <a:solidFill>
          <a:schemeClr val="tx1"/>
        </a:solidFill>
        <a:latin typeface="Times" charset="0"/>
        <a:ea typeface="+mn-ea"/>
        <a:cs typeface="+mn-cs"/>
      </a:defRPr>
    </a:lvl7pPr>
    <a:lvl8pPr marL="3200400" algn="l" defTabSz="457200" rtl="0" eaLnBrk="1" latinLnBrk="0" hangingPunct="1">
      <a:defRPr sz="2400" kern="1200">
        <a:solidFill>
          <a:schemeClr val="tx1"/>
        </a:solidFill>
        <a:latin typeface="Times" charset="0"/>
        <a:ea typeface="+mn-ea"/>
        <a:cs typeface="+mn-cs"/>
      </a:defRPr>
    </a:lvl8pPr>
    <a:lvl9pPr marL="3657600" algn="l" defTabSz="457200" rtl="0" eaLnBrk="1" latinLnBrk="0" hangingPunct="1">
      <a:defRPr sz="2400" kern="1200">
        <a:solidFill>
          <a:schemeClr val="tx1"/>
        </a:solidFill>
        <a:latin typeface="Times"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B0A9"/>
    <a:srgbClr val="F2BF49"/>
    <a:srgbClr val="F6DCF4"/>
    <a:srgbClr val="ADA07A"/>
    <a:srgbClr val="7A6E67"/>
    <a:srgbClr val="CE11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632" autoAdjust="0"/>
    <p:restoredTop sz="83013" autoAdjust="0"/>
  </p:normalViewPr>
  <p:slideViewPr>
    <p:cSldViewPr>
      <p:cViewPr varScale="1">
        <p:scale>
          <a:sx n="92" d="100"/>
          <a:sy n="92" d="100"/>
        </p:scale>
        <p:origin x="1576" y="1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D6D7B95-3B63-4F2A-928A-19F667BBBC33}"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0536C90E-E6D6-46DC-88CA-0A585E5D8CE0}">
      <dgm:prSet/>
      <dgm:spP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8900000" scaled="1"/>
          <a:tileRect/>
        </a:gradFill>
      </dgm:spPr>
      <dgm:t>
        <a:bodyPr/>
        <a:lstStyle/>
        <a:p>
          <a:pPr>
            <a:lnSpc>
              <a:spcPct val="100000"/>
            </a:lnSpc>
          </a:pPr>
          <a:r>
            <a:rPr lang="en-US" b="1" dirty="0"/>
            <a:t>Tox21 – Toxicity Profiling (Multi-Task Classification)</a:t>
          </a:r>
          <a:br>
            <a:rPr lang="en-US" dirty="0"/>
          </a:br>
          <a:r>
            <a:rPr lang="en-US" dirty="0"/>
            <a:t>• Predict 12 toxicity outcomes per molecule (multi-label).</a:t>
          </a:r>
          <a:br>
            <a:rPr lang="en-US" dirty="0"/>
          </a:br>
          <a:r>
            <a:rPr lang="en-US" dirty="0"/>
            <a:t>• Output: 12 binary probabilities.</a:t>
          </a:r>
          <a:br>
            <a:rPr lang="en-US" dirty="0"/>
          </a:br>
          <a:r>
            <a:rPr lang="en-US" dirty="0"/>
            <a:t>• Metric: ROC-AUC (macro) separates toxic vs non-toxic across assays.</a:t>
          </a:r>
        </a:p>
      </dgm:t>
    </dgm:pt>
    <dgm:pt modelId="{39C5A2A1-8D05-4F06-AFEA-814D8F203BAD}" type="parTrans" cxnId="{827D5279-7C5E-4C46-928B-99E8F20A8EFE}">
      <dgm:prSet/>
      <dgm:spPr/>
      <dgm:t>
        <a:bodyPr/>
        <a:lstStyle/>
        <a:p>
          <a:endParaRPr lang="en-US"/>
        </a:p>
      </dgm:t>
    </dgm:pt>
    <dgm:pt modelId="{B2E78A98-69B0-4643-B2BF-B3F47E125F3E}" type="sibTrans" cxnId="{827D5279-7C5E-4C46-928B-99E8F20A8EFE}">
      <dgm:prSet/>
      <dgm:spPr/>
      <dgm:t>
        <a:bodyPr/>
        <a:lstStyle/>
        <a:p>
          <a:endParaRPr lang="en-US"/>
        </a:p>
      </dgm:t>
    </dgm:pt>
    <dgm:pt modelId="{10F18823-5DBB-4DB0-BB3A-DE6B42EB1DA4}">
      <dgm:prSet/>
      <dgm:spPr/>
      <dgm:t>
        <a:bodyPr/>
        <a:lstStyle/>
        <a:p>
          <a:pPr>
            <a:lnSpc>
              <a:spcPct val="100000"/>
            </a:lnSpc>
          </a:pPr>
          <a:r>
            <a:rPr lang="en-US" b="1" dirty="0"/>
            <a:t>BBBP – Blood–Brain Barrier Permeability (Binary Classification)</a:t>
          </a:r>
          <a:br>
            <a:rPr lang="en-US" dirty="0"/>
          </a:br>
          <a:r>
            <a:rPr lang="en-US" dirty="0"/>
            <a:t>• Predict whether a molecule can cross the BBB.</a:t>
          </a:r>
          <a:br>
            <a:rPr lang="en-US" dirty="0"/>
          </a:br>
          <a:r>
            <a:rPr lang="en-US" dirty="0"/>
            <a:t>• Output: 1 probability (permeable / not).</a:t>
          </a:r>
          <a:br>
            <a:rPr lang="en-US" dirty="0"/>
          </a:br>
          <a:r>
            <a:rPr lang="en-US" dirty="0"/>
            <a:t>• Metric: ROC-AUC rank permeable above non-permeable.</a:t>
          </a:r>
        </a:p>
      </dgm:t>
    </dgm:pt>
    <dgm:pt modelId="{4095823B-4122-4E46-A720-1990EAE4BFFC}" type="parTrans" cxnId="{C713BF73-0744-4DC6-A678-2A5271C4AA6B}">
      <dgm:prSet/>
      <dgm:spPr/>
      <dgm:t>
        <a:bodyPr/>
        <a:lstStyle/>
        <a:p>
          <a:endParaRPr lang="en-US"/>
        </a:p>
      </dgm:t>
    </dgm:pt>
    <dgm:pt modelId="{51685AAE-9D8A-466A-9437-3F20DA46C304}" type="sibTrans" cxnId="{C713BF73-0744-4DC6-A678-2A5271C4AA6B}">
      <dgm:prSet/>
      <dgm:spPr/>
      <dgm:t>
        <a:bodyPr/>
        <a:lstStyle/>
        <a:p>
          <a:endParaRPr lang="en-US"/>
        </a:p>
      </dgm:t>
    </dgm:pt>
    <dgm:pt modelId="{3101A3D5-E10D-48D0-855D-F0EDBE53F0B8}">
      <dgm:prSet/>
      <dgm:spPr>
        <a:gradFill flip="none" rotWithShape="0">
          <a:gsLst>
            <a:gs pos="0">
              <a:srgbClr val="EDB0A9">
                <a:tint val="66000"/>
                <a:satMod val="160000"/>
              </a:srgbClr>
            </a:gs>
            <a:gs pos="50000">
              <a:srgbClr val="EDB0A9">
                <a:tint val="44500"/>
                <a:satMod val="160000"/>
              </a:srgbClr>
            </a:gs>
            <a:gs pos="100000">
              <a:srgbClr val="EDB0A9">
                <a:tint val="23500"/>
                <a:satMod val="160000"/>
              </a:srgbClr>
            </a:gs>
          </a:gsLst>
          <a:lin ang="18900000" scaled="1"/>
          <a:tileRect/>
        </a:gradFill>
      </dgm:spPr>
      <dgm:t>
        <a:bodyPr/>
        <a:lstStyle/>
        <a:p>
          <a:pPr>
            <a:lnSpc>
              <a:spcPct val="100000"/>
            </a:lnSpc>
          </a:pPr>
          <a:r>
            <a:rPr lang="en-US" b="1" dirty="0"/>
            <a:t>ESOL – Aqueous Solubility (Regression)</a:t>
          </a:r>
          <a:br>
            <a:rPr lang="en-US" dirty="0"/>
          </a:br>
          <a:r>
            <a:rPr lang="en-US" dirty="0"/>
            <a:t>• Predict continuous solubility (</a:t>
          </a:r>
          <a:r>
            <a:rPr lang="en-US" dirty="0" err="1"/>
            <a:t>logS</a:t>
          </a:r>
          <a:r>
            <a:rPr lang="en-US" dirty="0"/>
            <a:t>).</a:t>
          </a:r>
          <a:br>
            <a:rPr lang="en-US" dirty="0"/>
          </a:br>
          <a:r>
            <a:rPr lang="en-US" dirty="0"/>
            <a:t>• Output: one real-valued prediction.</a:t>
          </a:r>
          <a:br>
            <a:rPr lang="en-US" dirty="0"/>
          </a:br>
          <a:r>
            <a:rPr lang="en-US" dirty="0"/>
            <a:t>• Metrics: RMSE (strict on big errors), MAE (clean interpretability).</a:t>
          </a:r>
        </a:p>
      </dgm:t>
    </dgm:pt>
    <dgm:pt modelId="{B5DBFC43-F0EF-4AF1-ABDD-83AEBB1F473C}" type="parTrans" cxnId="{7C0515D3-AC12-43EB-861B-FB47C0BF29C3}">
      <dgm:prSet/>
      <dgm:spPr/>
      <dgm:t>
        <a:bodyPr/>
        <a:lstStyle/>
        <a:p>
          <a:endParaRPr lang="en-US"/>
        </a:p>
      </dgm:t>
    </dgm:pt>
    <dgm:pt modelId="{3BE11D1F-758D-4CC0-A418-59331C851CC5}" type="sibTrans" cxnId="{7C0515D3-AC12-43EB-861B-FB47C0BF29C3}">
      <dgm:prSet/>
      <dgm:spPr/>
      <dgm:t>
        <a:bodyPr/>
        <a:lstStyle/>
        <a:p>
          <a:endParaRPr lang="en-US"/>
        </a:p>
      </dgm:t>
    </dgm:pt>
    <dgm:pt modelId="{F4D6A15D-327C-486E-A97A-29162D2EE55A}" type="pres">
      <dgm:prSet presAssocID="{5D6D7B95-3B63-4F2A-928A-19F667BBBC33}" presName="root" presStyleCnt="0">
        <dgm:presLayoutVars>
          <dgm:dir/>
          <dgm:resizeHandles val="exact"/>
        </dgm:presLayoutVars>
      </dgm:prSet>
      <dgm:spPr/>
    </dgm:pt>
    <dgm:pt modelId="{0E864578-085A-4853-A3EB-8B2DBEA04565}" type="pres">
      <dgm:prSet presAssocID="{0536C90E-E6D6-46DC-88CA-0A585E5D8CE0}" presName="compNode" presStyleCnt="0"/>
      <dgm:spPr/>
    </dgm:pt>
    <dgm:pt modelId="{51A520EB-245D-4542-B50C-CD873D351368}" type="pres">
      <dgm:prSet presAssocID="{0536C90E-E6D6-46DC-88CA-0A585E5D8CE0}" presName="bgRect" presStyleLbl="bgShp" presStyleIdx="0" presStyleCnt="3"/>
      <dgm:spPr>
        <a:gradFill flip="none" rotWithShape="0">
          <a:gsLst>
            <a:gs pos="0">
              <a:srgbClr val="EDB0A9">
                <a:tint val="66000"/>
                <a:satMod val="160000"/>
              </a:srgbClr>
            </a:gs>
            <a:gs pos="50000">
              <a:srgbClr val="EDB0A9">
                <a:tint val="44500"/>
                <a:satMod val="160000"/>
              </a:srgbClr>
            </a:gs>
            <a:gs pos="100000">
              <a:srgbClr val="EDB0A9">
                <a:tint val="23500"/>
                <a:satMod val="160000"/>
              </a:srgbClr>
            </a:gs>
          </a:gsLst>
          <a:lin ang="18900000" scaled="1"/>
          <a:tileRect/>
        </a:gradFill>
      </dgm:spPr>
    </dgm:pt>
    <dgm:pt modelId="{B171D009-5478-4288-BF96-8A673304F62B}" type="pres">
      <dgm:prSet presAssocID="{0536C90E-E6D6-46DC-88CA-0A585E5D8CE0}" presName="iconRect" presStyleLbl="node1" presStyleIdx="0" presStyleCnt="3"/>
      <dgm:spPr>
        <a:ln>
          <a:noFill/>
        </a:ln>
      </dgm:spPr>
    </dgm:pt>
    <dgm:pt modelId="{F061D47C-D647-47C1-9EEA-E89C1CA9C28F}" type="pres">
      <dgm:prSet presAssocID="{0536C90E-E6D6-46DC-88CA-0A585E5D8CE0}" presName="spaceRect" presStyleCnt="0"/>
      <dgm:spPr/>
    </dgm:pt>
    <dgm:pt modelId="{B29436E1-FC47-4149-A471-A2F9C6BA73D7}" type="pres">
      <dgm:prSet presAssocID="{0536C90E-E6D6-46DC-88CA-0A585E5D8CE0}" presName="parTx" presStyleLbl="revTx" presStyleIdx="0" presStyleCnt="3">
        <dgm:presLayoutVars>
          <dgm:chMax val="0"/>
          <dgm:chPref val="0"/>
        </dgm:presLayoutVars>
      </dgm:prSet>
      <dgm:spPr/>
    </dgm:pt>
    <dgm:pt modelId="{62E08B35-B90F-4CD9-84FE-C98F59ED1403}" type="pres">
      <dgm:prSet presAssocID="{B2E78A98-69B0-4643-B2BF-B3F47E125F3E}" presName="sibTrans" presStyleCnt="0"/>
      <dgm:spPr/>
    </dgm:pt>
    <dgm:pt modelId="{9FB975E2-35C5-4F93-93AB-622E740AB270}" type="pres">
      <dgm:prSet presAssocID="{10F18823-5DBB-4DB0-BB3A-DE6B42EB1DA4}" presName="compNode" presStyleCnt="0"/>
      <dgm:spPr/>
    </dgm:pt>
    <dgm:pt modelId="{AF679FE7-EEF3-4354-9175-C73B93D8CE86}" type="pres">
      <dgm:prSet presAssocID="{10F18823-5DBB-4DB0-BB3A-DE6B42EB1DA4}" presName="bgRect" presStyleLbl="bgShp" presStyleIdx="1" presStyleCnt="3"/>
      <dgm:spPr>
        <a:gradFill flip="none" rotWithShape="0">
          <a:gsLst>
            <a:gs pos="0">
              <a:srgbClr val="EDB0A9">
                <a:tint val="66000"/>
                <a:satMod val="160000"/>
              </a:srgbClr>
            </a:gs>
            <a:gs pos="50000">
              <a:srgbClr val="EDB0A9">
                <a:tint val="44500"/>
                <a:satMod val="160000"/>
              </a:srgbClr>
            </a:gs>
            <a:gs pos="100000">
              <a:srgbClr val="EDB0A9">
                <a:tint val="23500"/>
                <a:satMod val="160000"/>
              </a:srgbClr>
            </a:gs>
          </a:gsLst>
          <a:lin ang="18900000" scaled="1"/>
          <a:tileRect/>
        </a:gradFill>
      </dgm:spPr>
    </dgm:pt>
    <dgm:pt modelId="{8E4A40C9-1488-4529-A15E-8176A738C49B}" type="pres">
      <dgm:prSet presAssocID="{10F18823-5DBB-4DB0-BB3A-DE6B42EB1DA4}" presName="iconRect" presStyleLbl="node1" presStyleIdx="1" presStyleCnt="3"/>
      <dgm:spPr>
        <a:ln>
          <a:noFill/>
        </a:ln>
      </dgm:spPr>
    </dgm:pt>
    <dgm:pt modelId="{66B8F42E-28B0-435D-B3E3-091751812990}" type="pres">
      <dgm:prSet presAssocID="{10F18823-5DBB-4DB0-BB3A-DE6B42EB1DA4}" presName="spaceRect" presStyleCnt="0"/>
      <dgm:spPr/>
    </dgm:pt>
    <dgm:pt modelId="{E2276060-E351-443F-B145-DB923070848F}" type="pres">
      <dgm:prSet presAssocID="{10F18823-5DBB-4DB0-BB3A-DE6B42EB1DA4}" presName="parTx" presStyleLbl="revTx" presStyleIdx="1" presStyleCnt="3">
        <dgm:presLayoutVars>
          <dgm:chMax val="0"/>
          <dgm:chPref val="0"/>
        </dgm:presLayoutVars>
      </dgm:prSet>
      <dgm:spPr/>
    </dgm:pt>
    <dgm:pt modelId="{7E5FD820-1610-427E-85D6-6F672DC3CB60}" type="pres">
      <dgm:prSet presAssocID="{51685AAE-9D8A-466A-9437-3F20DA46C304}" presName="sibTrans" presStyleCnt="0"/>
      <dgm:spPr/>
    </dgm:pt>
    <dgm:pt modelId="{BC8ECF2D-22D6-4375-9294-283739D6B2EA}" type="pres">
      <dgm:prSet presAssocID="{3101A3D5-E10D-48D0-855D-F0EDBE53F0B8}" presName="compNode" presStyleCnt="0"/>
      <dgm:spPr/>
    </dgm:pt>
    <dgm:pt modelId="{3ABAA2B1-9619-4ED8-924C-15CCDCF44868}" type="pres">
      <dgm:prSet presAssocID="{3101A3D5-E10D-48D0-855D-F0EDBE53F0B8}" presName="bgRect" presStyleLbl="bgShp" presStyleIdx="2" presStyleCnt="3"/>
      <dgm:spPr>
        <a:gradFill flip="none" rotWithShape="0">
          <a:gsLst>
            <a:gs pos="0">
              <a:srgbClr val="EDB0A9">
                <a:tint val="66000"/>
                <a:satMod val="160000"/>
              </a:srgbClr>
            </a:gs>
            <a:gs pos="50000">
              <a:srgbClr val="EDB0A9">
                <a:tint val="44500"/>
                <a:satMod val="160000"/>
              </a:srgbClr>
            </a:gs>
            <a:gs pos="100000">
              <a:srgbClr val="EDB0A9">
                <a:tint val="23500"/>
                <a:satMod val="160000"/>
              </a:srgbClr>
            </a:gs>
          </a:gsLst>
          <a:lin ang="18900000" scaled="1"/>
          <a:tileRect/>
        </a:gradFill>
      </dgm:spPr>
    </dgm:pt>
    <dgm:pt modelId="{7EE84FC4-D081-4E89-82AD-BDB62101E4D8}" type="pres">
      <dgm:prSet presAssocID="{3101A3D5-E10D-48D0-855D-F0EDBE53F0B8}" presName="iconRect" presStyleLbl="node1" presStyleIdx="2" presStyleCnt="3"/>
      <dgm:spPr>
        <a:ln>
          <a:noFill/>
        </a:ln>
      </dgm:spPr>
    </dgm:pt>
    <dgm:pt modelId="{1873EB1C-3525-4ED0-B0D6-2253457A2F46}" type="pres">
      <dgm:prSet presAssocID="{3101A3D5-E10D-48D0-855D-F0EDBE53F0B8}" presName="spaceRect" presStyleCnt="0"/>
      <dgm:spPr/>
    </dgm:pt>
    <dgm:pt modelId="{46B230EA-DDB5-40CB-AC7F-A68EB43D94D7}" type="pres">
      <dgm:prSet presAssocID="{3101A3D5-E10D-48D0-855D-F0EDBE53F0B8}" presName="parTx" presStyleLbl="revTx" presStyleIdx="2" presStyleCnt="3">
        <dgm:presLayoutVars>
          <dgm:chMax val="0"/>
          <dgm:chPref val="0"/>
        </dgm:presLayoutVars>
      </dgm:prSet>
      <dgm:spPr/>
    </dgm:pt>
  </dgm:ptLst>
  <dgm:cxnLst>
    <dgm:cxn modelId="{7A43ED25-106C-475B-996C-1BD124215DCD}" type="presOf" srcId="{5D6D7B95-3B63-4F2A-928A-19F667BBBC33}" destId="{F4D6A15D-327C-486E-A97A-29162D2EE55A}" srcOrd="0" destOrd="0" presId="urn:microsoft.com/office/officeart/2018/2/layout/IconVerticalSolidList"/>
    <dgm:cxn modelId="{B74D5E4E-5109-4653-B169-4C149EF4AF53}" type="presOf" srcId="{10F18823-5DBB-4DB0-BB3A-DE6B42EB1DA4}" destId="{E2276060-E351-443F-B145-DB923070848F}" srcOrd="0" destOrd="0" presId="urn:microsoft.com/office/officeart/2018/2/layout/IconVerticalSolidList"/>
    <dgm:cxn modelId="{C713BF73-0744-4DC6-A678-2A5271C4AA6B}" srcId="{5D6D7B95-3B63-4F2A-928A-19F667BBBC33}" destId="{10F18823-5DBB-4DB0-BB3A-DE6B42EB1DA4}" srcOrd="1" destOrd="0" parTransId="{4095823B-4122-4E46-A720-1990EAE4BFFC}" sibTransId="{51685AAE-9D8A-466A-9437-3F20DA46C304}"/>
    <dgm:cxn modelId="{827D5279-7C5E-4C46-928B-99E8F20A8EFE}" srcId="{5D6D7B95-3B63-4F2A-928A-19F667BBBC33}" destId="{0536C90E-E6D6-46DC-88CA-0A585E5D8CE0}" srcOrd="0" destOrd="0" parTransId="{39C5A2A1-8D05-4F06-AFEA-814D8F203BAD}" sibTransId="{B2E78A98-69B0-4643-B2BF-B3F47E125F3E}"/>
    <dgm:cxn modelId="{ED60167B-1EBF-489E-8732-6EF83199996E}" type="presOf" srcId="{0536C90E-E6D6-46DC-88CA-0A585E5D8CE0}" destId="{B29436E1-FC47-4149-A471-A2F9C6BA73D7}" srcOrd="0" destOrd="0" presId="urn:microsoft.com/office/officeart/2018/2/layout/IconVerticalSolidList"/>
    <dgm:cxn modelId="{4FD55794-D38B-4038-BC29-F9208B8D03B7}" type="presOf" srcId="{3101A3D5-E10D-48D0-855D-F0EDBE53F0B8}" destId="{46B230EA-DDB5-40CB-AC7F-A68EB43D94D7}" srcOrd="0" destOrd="0" presId="urn:microsoft.com/office/officeart/2018/2/layout/IconVerticalSolidList"/>
    <dgm:cxn modelId="{7C0515D3-AC12-43EB-861B-FB47C0BF29C3}" srcId="{5D6D7B95-3B63-4F2A-928A-19F667BBBC33}" destId="{3101A3D5-E10D-48D0-855D-F0EDBE53F0B8}" srcOrd="2" destOrd="0" parTransId="{B5DBFC43-F0EF-4AF1-ABDD-83AEBB1F473C}" sibTransId="{3BE11D1F-758D-4CC0-A418-59331C851CC5}"/>
    <dgm:cxn modelId="{9027DEAC-3C8E-4FE6-99B2-405C54924D32}" type="presParOf" srcId="{F4D6A15D-327C-486E-A97A-29162D2EE55A}" destId="{0E864578-085A-4853-A3EB-8B2DBEA04565}" srcOrd="0" destOrd="0" presId="urn:microsoft.com/office/officeart/2018/2/layout/IconVerticalSolidList"/>
    <dgm:cxn modelId="{C2DE6E9C-C679-4EBB-9F9C-341D73EE155D}" type="presParOf" srcId="{0E864578-085A-4853-A3EB-8B2DBEA04565}" destId="{51A520EB-245D-4542-B50C-CD873D351368}" srcOrd="0" destOrd="0" presId="urn:microsoft.com/office/officeart/2018/2/layout/IconVerticalSolidList"/>
    <dgm:cxn modelId="{7AC4D81A-E7E4-4A23-B01B-C1084DA4CECE}" type="presParOf" srcId="{0E864578-085A-4853-A3EB-8B2DBEA04565}" destId="{B171D009-5478-4288-BF96-8A673304F62B}" srcOrd="1" destOrd="0" presId="urn:microsoft.com/office/officeart/2018/2/layout/IconVerticalSolidList"/>
    <dgm:cxn modelId="{1C4DD7F3-2D34-467B-A5C0-CAA7F823259C}" type="presParOf" srcId="{0E864578-085A-4853-A3EB-8B2DBEA04565}" destId="{F061D47C-D647-47C1-9EEA-E89C1CA9C28F}" srcOrd="2" destOrd="0" presId="urn:microsoft.com/office/officeart/2018/2/layout/IconVerticalSolidList"/>
    <dgm:cxn modelId="{A2A705E8-15C1-4A73-9730-1139B9E4A55E}" type="presParOf" srcId="{0E864578-085A-4853-A3EB-8B2DBEA04565}" destId="{B29436E1-FC47-4149-A471-A2F9C6BA73D7}" srcOrd="3" destOrd="0" presId="urn:microsoft.com/office/officeart/2018/2/layout/IconVerticalSolidList"/>
    <dgm:cxn modelId="{FFC88172-FD84-40D4-BFAA-6768BC0B575A}" type="presParOf" srcId="{F4D6A15D-327C-486E-A97A-29162D2EE55A}" destId="{62E08B35-B90F-4CD9-84FE-C98F59ED1403}" srcOrd="1" destOrd="0" presId="urn:microsoft.com/office/officeart/2018/2/layout/IconVerticalSolidList"/>
    <dgm:cxn modelId="{803429D9-3ECF-4656-BEE8-29992716CE13}" type="presParOf" srcId="{F4D6A15D-327C-486E-A97A-29162D2EE55A}" destId="{9FB975E2-35C5-4F93-93AB-622E740AB270}" srcOrd="2" destOrd="0" presId="urn:microsoft.com/office/officeart/2018/2/layout/IconVerticalSolidList"/>
    <dgm:cxn modelId="{3C1B3D21-C656-48DA-84CC-33BE4BE947BD}" type="presParOf" srcId="{9FB975E2-35C5-4F93-93AB-622E740AB270}" destId="{AF679FE7-EEF3-4354-9175-C73B93D8CE86}" srcOrd="0" destOrd="0" presId="urn:microsoft.com/office/officeart/2018/2/layout/IconVerticalSolidList"/>
    <dgm:cxn modelId="{45ED1946-453F-493A-936E-E4AD5A6FB3A4}" type="presParOf" srcId="{9FB975E2-35C5-4F93-93AB-622E740AB270}" destId="{8E4A40C9-1488-4529-A15E-8176A738C49B}" srcOrd="1" destOrd="0" presId="urn:microsoft.com/office/officeart/2018/2/layout/IconVerticalSolidList"/>
    <dgm:cxn modelId="{6D8B3FA9-55FB-444E-ACFE-5EA54BD3756F}" type="presParOf" srcId="{9FB975E2-35C5-4F93-93AB-622E740AB270}" destId="{66B8F42E-28B0-435D-B3E3-091751812990}" srcOrd="2" destOrd="0" presId="urn:microsoft.com/office/officeart/2018/2/layout/IconVerticalSolidList"/>
    <dgm:cxn modelId="{4F4DA122-3F01-45F8-AA20-7BBE12D027A0}" type="presParOf" srcId="{9FB975E2-35C5-4F93-93AB-622E740AB270}" destId="{E2276060-E351-443F-B145-DB923070848F}" srcOrd="3" destOrd="0" presId="urn:microsoft.com/office/officeart/2018/2/layout/IconVerticalSolidList"/>
    <dgm:cxn modelId="{FCD998C5-C6AD-40D1-83E5-FA2DD0C93C8B}" type="presParOf" srcId="{F4D6A15D-327C-486E-A97A-29162D2EE55A}" destId="{7E5FD820-1610-427E-85D6-6F672DC3CB60}" srcOrd="3" destOrd="0" presId="urn:microsoft.com/office/officeart/2018/2/layout/IconVerticalSolidList"/>
    <dgm:cxn modelId="{453425DF-CFF5-4BE5-BB8C-368EB993A2DD}" type="presParOf" srcId="{F4D6A15D-327C-486E-A97A-29162D2EE55A}" destId="{BC8ECF2D-22D6-4375-9294-283739D6B2EA}" srcOrd="4" destOrd="0" presId="urn:microsoft.com/office/officeart/2018/2/layout/IconVerticalSolidList"/>
    <dgm:cxn modelId="{2DD000D6-E349-452D-AE23-57DEB18011A8}" type="presParOf" srcId="{BC8ECF2D-22D6-4375-9294-283739D6B2EA}" destId="{3ABAA2B1-9619-4ED8-924C-15CCDCF44868}" srcOrd="0" destOrd="0" presId="urn:microsoft.com/office/officeart/2018/2/layout/IconVerticalSolidList"/>
    <dgm:cxn modelId="{5C31C61E-5B2A-4473-A53F-9176B09BC3B4}" type="presParOf" srcId="{BC8ECF2D-22D6-4375-9294-283739D6B2EA}" destId="{7EE84FC4-D081-4E89-82AD-BDB62101E4D8}" srcOrd="1" destOrd="0" presId="urn:microsoft.com/office/officeart/2018/2/layout/IconVerticalSolidList"/>
    <dgm:cxn modelId="{AEE62913-FD49-470B-8F30-5A4251C54023}" type="presParOf" srcId="{BC8ECF2D-22D6-4375-9294-283739D6B2EA}" destId="{1873EB1C-3525-4ED0-B0D6-2253457A2F46}" srcOrd="2" destOrd="0" presId="urn:microsoft.com/office/officeart/2018/2/layout/IconVerticalSolidList"/>
    <dgm:cxn modelId="{C5730A55-B015-47E0-95C8-DD42168FC334}" type="presParOf" srcId="{BC8ECF2D-22D6-4375-9294-283739D6B2EA}" destId="{46B230EA-DDB5-40CB-AC7F-A68EB43D94D7}"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A520EB-245D-4542-B50C-CD873D351368}">
      <dsp:nvSpPr>
        <dsp:cNvPr id="0" name=""/>
        <dsp:cNvSpPr/>
      </dsp:nvSpPr>
      <dsp:spPr>
        <a:xfrm>
          <a:off x="0" y="557"/>
          <a:ext cx="7924800" cy="1303790"/>
        </a:xfrm>
        <a:prstGeom prst="roundRect">
          <a:avLst>
            <a:gd name="adj" fmla="val 10000"/>
          </a:avLst>
        </a:prstGeom>
        <a:gradFill flip="none" rotWithShape="0">
          <a:gsLst>
            <a:gs pos="0">
              <a:srgbClr val="EDB0A9">
                <a:tint val="66000"/>
                <a:satMod val="160000"/>
              </a:srgbClr>
            </a:gs>
            <a:gs pos="50000">
              <a:srgbClr val="EDB0A9">
                <a:tint val="44500"/>
                <a:satMod val="160000"/>
              </a:srgbClr>
            </a:gs>
            <a:gs pos="100000">
              <a:srgbClr val="EDB0A9">
                <a:tint val="23500"/>
                <a:satMod val="160000"/>
              </a:srgbClr>
            </a:gs>
          </a:gsLst>
          <a:lin ang="18900000" scaled="1"/>
          <a:tileRect/>
        </a:gradFill>
        <a:ln>
          <a:noFill/>
        </a:ln>
        <a:effectLst/>
      </dsp:spPr>
      <dsp:style>
        <a:lnRef idx="0">
          <a:scrgbClr r="0" g="0" b="0"/>
        </a:lnRef>
        <a:fillRef idx="1">
          <a:scrgbClr r="0" g="0" b="0"/>
        </a:fillRef>
        <a:effectRef idx="0">
          <a:scrgbClr r="0" g="0" b="0"/>
        </a:effectRef>
        <a:fontRef idx="minor"/>
      </dsp:style>
    </dsp:sp>
    <dsp:sp modelId="{B171D009-5478-4288-BF96-8A673304F62B}">
      <dsp:nvSpPr>
        <dsp:cNvPr id="0" name=""/>
        <dsp:cNvSpPr/>
      </dsp:nvSpPr>
      <dsp:spPr>
        <a:xfrm>
          <a:off x="394396" y="293909"/>
          <a:ext cx="717084" cy="717084"/>
        </a:xfrm>
        <a:prstGeom prst="rect">
          <a:avLst/>
        </a:prstGeom>
        <a:solidFill>
          <a:schemeClr val="accent2">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29436E1-FC47-4149-A471-A2F9C6BA73D7}">
      <dsp:nvSpPr>
        <dsp:cNvPr id="0" name=""/>
        <dsp:cNvSpPr/>
      </dsp:nvSpPr>
      <dsp:spPr>
        <a:xfrm>
          <a:off x="1505877" y="557"/>
          <a:ext cx="6418922" cy="1303790"/>
        </a:xfrm>
        <a:prstGeom prst="rect">
          <a:avLst/>
        </a:prstGeom>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8900000" scaled="1"/>
          <a:tileRect/>
        </a:gradFill>
        <a:ln>
          <a:noFill/>
        </a:ln>
        <a:effectLst/>
      </dsp:spPr>
      <dsp:style>
        <a:lnRef idx="0">
          <a:scrgbClr r="0" g="0" b="0"/>
        </a:lnRef>
        <a:fillRef idx="0">
          <a:scrgbClr r="0" g="0" b="0"/>
        </a:fillRef>
        <a:effectRef idx="0">
          <a:scrgbClr r="0" g="0" b="0"/>
        </a:effectRef>
        <a:fontRef idx="minor"/>
      </dsp:style>
      <dsp:txBody>
        <a:bodyPr spcFirstLastPara="0" vert="horz" wrap="square" lIns="137984" tIns="137984" rIns="137984" bIns="137984" numCol="1" spcCol="1270" anchor="ctr" anchorCtr="0">
          <a:noAutofit/>
        </a:bodyPr>
        <a:lstStyle/>
        <a:p>
          <a:pPr marL="0" lvl="0" indent="0" algn="l" defTabSz="711200">
            <a:lnSpc>
              <a:spcPct val="100000"/>
            </a:lnSpc>
            <a:spcBef>
              <a:spcPct val="0"/>
            </a:spcBef>
            <a:spcAft>
              <a:spcPct val="35000"/>
            </a:spcAft>
            <a:buNone/>
          </a:pPr>
          <a:r>
            <a:rPr lang="en-US" sz="1600" b="1" kern="1200" dirty="0"/>
            <a:t>Tox21 – Toxicity Profiling (Multi-Task Classification)</a:t>
          </a:r>
          <a:br>
            <a:rPr lang="en-US" sz="1600" kern="1200" dirty="0"/>
          </a:br>
          <a:r>
            <a:rPr lang="en-US" sz="1600" kern="1200" dirty="0"/>
            <a:t>• Predict 12 toxicity outcomes per molecule (multi-label).</a:t>
          </a:r>
          <a:br>
            <a:rPr lang="en-US" sz="1600" kern="1200" dirty="0"/>
          </a:br>
          <a:r>
            <a:rPr lang="en-US" sz="1600" kern="1200" dirty="0"/>
            <a:t>• Output: 12 binary probabilities.</a:t>
          </a:r>
          <a:br>
            <a:rPr lang="en-US" sz="1600" kern="1200" dirty="0"/>
          </a:br>
          <a:r>
            <a:rPr lang="en-US" sz="1600" kern="1200" dirty="0"/>
            <a:t>• Metric: ROC-AUC (macro) separates toxic vs non-toxic across assays.</a:t>
          </a:r>
        </a:p>
      </dsp:txBody>
      <dsp:txXfrm>
        <a:off x="1505877" y="557"/>
        <a:ext cx="6418922" cy="1303790"/>
      </dsp:txXfrm>
    </dsp:sp>
    <dsp:sp modelId="{AF679FE7-EEF3-4354-9175-C73B93D8CE86}">
      <dsp:nvSpPr>
        <dsp:cNvPr id="0" name=""/>
        <dsp:cNvSpPr/>
      </dsp:nvSpPr>
      <dsp:spPr>
        <a:xfrm>
          <a:off x="0" y="1630294"/>
          <a:ext cx="7924800" cy="1303790"/>
        </a:xfrm>
        <a:prstGeom prst="roundRect">
          <a:avLst>
            <a:gd name="adj" fmla="val 10000"/>
          </a:avLst>
        </a:prstGeom>
        <a:gradFill flip="none" rotWithShape="0">
          <a:gsLst>
            <a:gs pos="0">
              <a:srgbClr val="EDB0A9">
                <a:tint val="66000"/>
                <a:satMod val="160000"/>
              </a:srgbClr>
            </a:gs>
            <a:gs pos="50000">
              <a:srgbClr val="EDB0A9">
                <a:tint val="44500"/>
                <a:satMod val="160000"/>
              </a:srgbClr>
            </a:gs>
            <a:gs pos="100000">
              <a:srgbClr val="EDB0A9">
                <a:tint val="23500"/>
                <a:satMod val="160000"/>
              </a:srgbClr>
            </a:gs>
          </a:gsLst>
          <a:lin ang="18900000" scaled="1"/>
          <a:tileRect/>
        </a:gradFill>
        <a:ln>
          <a:noFill/>
        </a:ln>
        <a:effectLst/>
      </dsp:spPr>
      <dsp:style>
        <a:lnRef idx="0">
          <a:scrgbClr r="0" g="0" b="0"/>
        </a:lnRef>
        <a:fillRef idx="1">
          <a:scrgbClr r="0" g="0" b="0"/>
        </a:fillRef>
        <a:effectRef idx="0">
          <a:scrgbClr r="0" g="0" b="0"/>
        </a:effectRef>
        <a:fontRef idx="minor"/>
      </dsp:style>
    </dsp:sp>
    <dsp:sp modelId="{8E4A40C9-1488-4529-A15E-8176A738C49B}">
      <dsp:nvSpPr>
        <dsp:cNvPr id="0" name=""/>
        <dsp:cNvSpPr/>
      </dsp:nvSpPr>
      <dsp:spPr>
        <a:xfrm>
          <a:off x="394396" y="1923647"/>
          <a:ext cx="717084" cy="717084"/>
        </a:xfrm>
        <a:prstGeom prst="rect">
          <a:avLst/>
        </a:prstGeom>
        <a:solidFill>
          <a:schemeClr val="accent2">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2276060-E351-443F-B145-DB923070848F}">
      <dsp:nvSpPr>
        <dsp:cNvPr id="0" name=""/>
        <dsp:cNvSpPr/>
      </dsp:nvSpPr>
      <dsp:spPr>
        <a:xfrm>
          <a:off x="1505877" y="1630294"/>
          <a:ext cx="6418922" cy="13037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984" tIns="137984" rIns="137984" bIns="137984" numCol="1" spcCol="1270" anchor="ctr" anchorCtr="0">
          <a:noAutofit/>
        </a:bodyPr>
        <a:lstStyle/>
        <a:p>
          <a:pPr marL="0" lvl="0" indent="0" algn="l" defTabSz="711200">
            <a:lnSpc>
              <a:spcPct val="100000"/>
            </a:lnSpc>
            <a:spcBef>
              <a:spcPct val="0"/>
            </a:spcBef>
            <a:spcAft>
              <a:spcPct val="35000"/>
            </a:spcAft>
            <a:buNone/>
          </a:pPr>
          <a:r>
            <a:rPr lang="en-US" sz="1600" b="1" kern="1200" dirty="0"/>
            <a:t>BBBP – Blood–Brain Barrier Permeability (Binary Classification)</a:t>
          </a:r>
          <a:br>
            <a:rPr lang="en-US" sz="1600" kern="1200" dirty="0"/>
          </a:br>
          <a:r>
            <a:rPr lang="en-US" sz="1600" kern="1200" dirty="0"/>
            <a:t>• Predict whether a molecule can cross the BBB.</a:t>
          </a:r>
          <a:br>
            <a:rPr lang="en-US" sz="1600" kern="1200" dirty="0"/>
          </a:br>
          <a:r>
            <a:rPr lang="en-US" sz="1600" kern="1200" dirty="0"/>
            <a:t>• Output: 1 probability (permeable / not).</a:t>
          </a:r>
          <a:br>
            <a:rPr lang="en-US" sz="1600" kern="1200" dirty="0"/>
          </a:br>
          <a:r>
            <a:rPr lang="en-US" sz="1600" kern="1200" dirty="0"/>
            <a:t>• Metric: ROC-AUC rank permeable above non-permeable.</a:t>
          </a:r>
        </a:p>
      </dsp:txBody>
      <dsp:txXfrm>
        <a:off x="1505877" y="1630294"/>
        <a:ext cx="6418922" cy="1303790"/>
      </dsp:txXfrm>
    </dsp:sp>
    <dsp:sp modelId="{3ABAA2B1-9619-4ED8-924C-15CCDCF44868}">
      <dsp:nvSpPr>
        <dsp:cNvPr id="0" name=""/>
        <dsp:cNvSpPr/>
      </dsp:nvSpPr>
      <dsp:spPr>
        <a:xfrm>
          <a:off x="0" y="3260032"/>
          <a:ext cx="7924800" cy="1303790"/>
        </a:xfrm>
        <a:prstGeom prst="roundRect">
          <a:avLst>
            <a:gd name="adj" fmla="val 10000"/>
          </a:avLst>
        </a:prstGeom>
        <a:gradFill flip="none" rotWithShape="0">
          <a:gsLst>
            <a:gs pos="0">
              <a:srgbClr val="EDB0A9">
                <a:tint val="66000"/>
                <a:satMod val="160000"/>
              </a:srgbClr>
            </a:gs>
            <a:gs pos="50000">
              <a:srgbClr val="EDB0A9">
                <a:tint val="44500"/>
                <a:satMod val="160000"/>
              </a:srgbClr>
            </a:gs>
            <a:gs pos="100000">
              <a:srgbClr val="EDB0A9">
                <a:tint val="23500"/>
                <a:satMod val="160000"/>
              </a:srgbClr>
            </a:gs>
          </a:gsLst>
          <a:lin ang="18900000" scaled="1"/>
          <a:tileRect/>
        </a:gradFill>
        <a:ln>
          <a:noFill/>
        </a:ln>
        <a:effectLst/>
      </dsp:spPr>
      <dsp:style>
        <a:lnRef idx="0">
          <a:scrgbClr r="0" g="0" b="0"/>
        </a:lnRef>
        <a:fillRef idx="1">
          <a:scrgbClr r="0" g="0" b="0"/>
        </a:fillRef>
        <a:effectRef idx="0">
          <a:scrgbClr r="0" g="0" b="0"/>
        </a:effectRef>
        <a:fontRef idx="minor"/>
      </dsp:style>
    </dsp:sp>
    <dsp:sp modelId="{7EE84FC4-D081-4E89-82AD-BDB62101E4D8}">
      <dsp:nvSpPr>
        <dsp:cNvPr id="0" name=""/>
        <dsp:cNvSpPr/>
      </dsp:nvSpPr>
      <dsp:spPr>
        <a:xfrm>
          <a:off x="394396" y="3553385"/>
          <a:ext cx="717084" cy="717084"/>
        </a:xfrm>
        <a:prstGeom prst="rect">
          <a:avLst/>
        </a:prstGeom>
        <a:solidFill>
          <a:schemeClr val="accent2">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6B230EA-DDB5-40CB-AC7F-A68EB43D94D7}">
      <dsp:nvSpPr>
        <dsp:cNvPr id="0" name=""/>
        <dsp:cNvSpPr/>
      </dsp:nvSpPr>
      <dsp:spPr>
        <a:xfrm>
          <a:off x="1505877" y="3260032"/>
          <a:ext cx="6418922" cy="1303790"/>
        </a:xfrm>
        <a:prstGeom prst="rect">
          <a:avLst/>
        </a:prstGeom>
        <a:gradFill flip="none" rotWithShape="0">
          <a:gsLst>
            <a:gs pos="0">
              <a:srgbClr val="EDB0A9">
                <a:tint val="66000"/>
                <a:satMod val="160000"/>
              </a:srgbClr>
            </a:gs>
            <a:gs pos="50000">
              <a:srgbClr val="EDB0A9">
                <a:tint val="44500"/>
                <a:satMod val="160000"/>
              </a:srgbClr>
            </a:gs>
            <a:gs pos="100000">
              <a:srgbClr val="EDB0A9">
                <a:tint val="23500"/>
                <a:satMod val="160000"/>
              </a:srgbClr>
            </a:gs>
          </a:gsLst>
          <a:lin ang="18900000" scaled="1"/>
          <a:tileRect/>
        </a:gradFill>
        <a:ln>
          <a:noFill/>
        </a:ln>
        <a:effectLst/>
      </dsp:spPr>
      <dsp:style>
        <a:lnRef idx="0">
          <a:scrgbClr r="0" g="0" b="0"/>
        </a:lnRef>
        <a:fillRef idx="0">
          <a:scrgbClr r="0" g="0" b="0"/>
        </a:fillRef>
        <a:effectRef idx="0">
          <a:scrgbClr r="0" g="0" b="0"/>
        </a:effectRef>
        <a:fontRef idx="minor"/>
      </dsp:style>
      <dsp:txBody>
        <a:bodyPr spcFirstLastPara="0" vert="horz" wrap="square" lIns="137984" tIns="137984" rIns="137984" bIns="137984" numCol="1" spcCol="1270" anchor="ctr" anchorCtr="0">
          <a:noAutofit/>
        </a:bodyPr>
        <a:lstStyle/>
        <a:p>
          <a:pPr marL="0" lvl="0" indent="0" algn="l" defTabSz="711200">
            <a:lnSpc>
              <a:spcPct val="100000"/>
            </a:lnSpc>
            <a:spcBef>
              <a:spcPct val="0"/>
            </a:spcBef>
            <a:spcAft>
              <a:spcPct val="35000"/>
            </a:spcAft>
            <a:buNone/>
          </a:pPr>
          <a:r>
            <a:rPr lang="en-US" sz="1600" b="1" kern="1200" dirty="0"/>
            <a:t>ESOL – Aqueous Solubility (Regression)</a:t>
          </a:r>
          <a:br>
            <a:rPr lang="en-US" sz="1600" kern="1200" dirty="0"/>
          </a:br>
          <a:r>
            <a:rPr lang="en-US" sz="1600" kern="1200" dirty="0"/>
            <a:t>• Predict continuous solubility (</a:t>
          </a:r>
          <a:r>
            <a:rPr lang="en-US" sz="1600" kern="1200" dirty="0" err="1"/>
            <a:t>logS</a:t>
          </a:r>
          <a:r>
            <a:rPr lang="en-US" sz="1600" kern="1200" dirty="0"/>
            <a:t>).</a:t>
          </a:r>
          <a:br>
            <a:rPr lang="en-US" sz="1600" kern="1200" dirty="0"/>
          </a:br>
          <a:r>
            <a:rPr lang="en-US" sz="1600" kern="1200" dirty="0"/>
            <a:t>• Output: one real-valued prediction.</a:t>
          </a:r>
          <a:br>
            <a:rPr lang="en-US" sz="1600" kern="1200" dirty="0"/>
          </a:br>
          <a:r>
            <a:rPr lang="en-US" sz="1600" kern="1200" dirty="0"/>
            <a:t>• Metrics: RMSE (strict on big errors), MAE (clean interpretability).</a:t>
          </a:r>
        </a:p>
      </dsp:txBody>
      <dsp:txXfrm>
        <a:off x="1505877" y="3260032"/>
        <a:ext cx="6418922" cy="130379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755A0C9-E830-1241-BEA3-6925DA004ECF}" type="datetimeFigureOut">
              <a:rPr lang="en-US" smtClean="0"/>
              <a:pPr/>
              <a:t>12/9/25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8984522-76EF-EF4D-8870-07F3436BA4E0}" type="slidenum">
              <a:rPr lang="en-US" smtClean="0"/>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12-09T04:09:50.043"/>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238 1,'17'23,"2"0,28 28,0 0,151 206,-125-156,-26-33,-30-42,0-1,2-1,0 0,42 38,-54-57,-2 0,1 0,0 0,-1 1,8 10,-14-14,-5-5,-8-8,-19-35,-45-89,-18-24,92 153,-15-22,-1 0,-1 2,-2 0,0 1,-2 2,-28-22,12 16,6 2,-2 3,-45-24,59 37,0 1,0 1,-1 1,0 0,0 3,-1 0,-32-3,30 8</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12-09T04:09:50.170"/>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1 0,'1347'0,"-1323"0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12-09T05:14:48.436"/>
    </inkml:context>
    <inkml:brush xml:id="br0">
      <inkml:brushProperty name="width" value="0.05" units="cm"/>
      <inkml:brushProperty name="height" value="0.3" units="cm"/>
      <inkml:brushProperty name="color" value="#849398"/>
      <inkml:brushProperty name="ignorePressure" value="1"/>
      <inkml:brushProperty name="inkEffects" value="pencil"/>
    </inkml:brush>
  </inkml:definitions>
  <inkml:trace contextRef="#ctx0" brushRef="#br0">0 1,'0'0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12-09T05:14:50.571"/>
    </inkml:context>
    <inkml:brush xml:id="br0">
      <inkml:brushProperty name="width" value="0.05" units="cm"/>
      <inkml:brushProperty name="height" value="0.3" units="cm"/>
      <inkml:brushProperty name="color" value="#849398"/>
      <inkml:brushProperty name="ignorePressure" value="1"/>
      <inkml:brushProperty name="inkEffects" value="pencil"/>
    </inkml:brush>
  </inkml:definitions>
  <inkml:trace contextRef="#ctx0" brushRef="#br0">0 0,'0'0</inkml:trace>
</inkml:ink>
</file>

<file path=ppt/media/image1.png>
</file>

<file path=ppt/media/image10.png>
</file>

<file path=ppt/media/image11.png>
</file>

<file path=ppt/media/image12.png>
</file>

<file path=ppt/media/image13.png>
</file>

<file path=ppt/media/image14.png>
</file>

<file path=ppt/media/image15.png>
</file>

<file path=ppt/media/image150.png>
</file>

<file path=ppt/media/image16.png>
</file>

<file path=ppt/media/image160.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gif>
</file>

<file path=ppt/media/image30.png>
</file>

<file path=ppt/media/image31.png>
</file>

<file path=ppt/media/image32.png>
</file>

<file path=ppt/media/image3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6845082-6AF3-024B-A14D-C5AD8123919E}" type="datetimeFigureOut">
              <a:rPr lang="en-US" smtClean="0"/>
              <a:pPr/>
              <a:t>12/9/25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4A6D18E-8B09-B24B-9169-4FC527B8D84F}" type="slidenum">
              <a:rPr lang="en-US" smtClean="0"/>
              <a:pPr/>
              <a:t>‹#›</a:t>
            </a:fld>
            <a:endParaRPr lang="en-US"/>
          </a:p>
        </p:txBody>
      </p:sp>
    </p:spTree>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Getting one successful drug to market typically takes over </a:t>
            </a:r>
            <a:r>
              <a:rPr lang="en-US" b="1" dirty="0"/>
              <a:t>10 years</a:t>
            </a:r>
            <a:r>
              <a:rPr lang="en-US" dirty="0"/>
              <a:t>, costs around </a:t>
            </a:r>
            <a:r>
              <a:rPr lang="en-US" b="1" dirty="0"/>
              <a:t>$2.6 billion</a:t>
            </a:r>
            <a:r>
              <a:rPr lang="en-US" dirty="0"/>
              <a:t>, and still </a:t>
            </a:r>
            <a:r>
              <a:rPr lang="en-US" b="1" dirty="0"/>
              <a:t>90%</a:t>
            </a:r>
            <a:r>
              <a:rPr lang="en-US" dirty="0"/>
              <a:t> of candidates fail in clinical trials.</a:t>
            </a:r>
          </a:p>
          <a:p>
            <a:r>
              <a:rPr lang="en-US" dirty="0"/>
              <a:t>“That’s why we need good </a:t>
            </a:r>
            <a:r>
              <a:rPr lang="en-US" b="1" dirty="0"/>
              <a:t>computational models</a:t>
            </a:r>
            <a:r>
              <a:rPr lang="en-US" dirty="0"/>
              <a:t> to screen and prioritize molecules early.”</a:t>
            </a:r>
          </a:p>
          <a:p>
            <a:r>
              <a:rPr lang="en-US" dirty="0"/>
              <a:t>“Traditional QSAR models take a molecule, convert it into a </a:t>
            </a:r>
            <a:r>
              <a:rPr lang="en-US" b="1" dirty="0"/>
              <a:t>fixed fingerprint vector</a:t>
            </a:r>
            <a:r>
              <a:rPr lang="en-US" dirty="0"/>
              <a:t>, and train RF or MLP on top. These fingerprints are hand-designed and can struggle with </a:t>
            </a:r>
            <a:r>
              <a:rPr lang="en-US" b="1" dirty="0"/>
              <a:t>new chemical scaffolds</a:t>
            </a:r>
            <a:r>
              <a:rPr lang="en-US" dirty="0"/>
              <a:t>.”</a:t>
            </a:r>
          </a:p>
          <a:p>
            <a:r>
              <a:rPr lang="en-US" dirty="0"/>
              <a:t>“Our idea is to use </a:t>
            </a:r>
            <a:r>
              <a:rPr lang="en-US" b="1" dirty="0"/>
              <a:t>graph neural networks</a:t>
            </a:r>
            <a:r>
              <a:rPr lang="en-US" dirty="0"/>
              <a:t>, which learn directly from the </a:t>
            </a:r>
            <a:r>
              <a:rPr lang="en-US" b="1" dirty="0"/>
              <a:t>molecular graph</a:t>
            </a:r>
            <a:r>
              <a:rPr lang="en-US" dirty="0"/>
              <a:t>, to better capture both </a:t>
            </a:r>
            <a:r>
              <a:rPr lang="en-US" b="1" dirty="0"/>
              <a:t>local chemistry</a:t>
            </a:r>
            <a:r>
              <a:rPr lang="en-US" dirty="0"/>
              <a:t> and </a:t>
            </a:r>
            <a:r>
              <a:rPr lang="en-US" b="1" dirty="0"/>
              <a:t>overall shape</a:t>
            </a:r>
            <a:r>
              <a:rPr lang="en-US" dirty="0"/>
              <a:t>.</a:t>
            </a:r>
          </a:p>
          <a:p>
            <a:endParaRPr lang="en-US" dirty="0"/>
          </a:p>
        </p:txBody>
      </p:sp>
      <p:sp>
        <p:nvSpPr>
          <p:cNvPr id="4" name="Slide Number Placeholder 3"/>
          <p:cNvSpPr>
            <a:spLocks noGrp="1"/>
          </p:cNvSpPr>
          <p:nvPr>
            <p:ph type="sldNum" sz="quarter" idx="5"/>
          </p:nvPr>
        </p:nvSpPr>
        <p:spPr/>
        <p:txBody>
          <a:bodyPr/>
          <a:lstStyle/>
          <a:p>
            <a:fld id="{24A6D18E-8B09-B24B-9169-4FC527B8D84F}" type="slidenum">
              <a:rPr lang="en-US" smtClean="0"/>
              <a:pPr/>
              <a:t>2</a:t>
            </a:fld>
            <a:endParaRPr lang="en-US"/>
          </a:p>
        </p:txBody>
      </p:sp>
    </p:spTree>
    <p:extLst>
      <p:ext uri="{BB962C8B-B14F-4D97-AF65-F5344CB8AC3E}">
        <p14:creationId xmlns:p14="http://schemas.microsoft.com/office/powerpoint/2010/main" val="39911283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45102A-064C-0DF7-C0FB-0824D1DF726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508D29-4316-C634-80A7-CA43E153E5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536613-D658-0FDB-DBF3-2C7119F5EA00}"/>
              </a:ext>
            </a:extLst>
          </p:cNvPr>
          <p:cNvSpPr>
            <a:spLocks noGrp="1"/>
          </p:cNvSpPr>
          <p:nvPr>
            <p:ph type="body" idx="1"/>
          </p:nvPr>
        </p:nvSpPr>
        <p:spPr/>
        <p:txBody>
          <a:bodyPr/>
          <a:lstStyle/>
          <a:p>
            <a:r>
              <a:rPr lang="en-US" dirty="0"/>
              <a:t>We start by loading the </a:t>
            </a:r>
            <a:r>
              <a:rPr lang="en-US" dirty="0" err="1"/>
              <a:t>MoleculeNet</a:t>
            </a:r>
            <a:r>
              <a:rPr lang="en-US" dirty="0"/>
              <a:t> datasets in SMILES form.</a:t>
            </a:r>
            <a:br>
              <a:rPr lang="en-US" dirty="0"/>
            </a:br>
            <a:r>
              <a:rPr lang="en-US" dirty="0"/>
              <a:t>Using </a:t>
            </a:r>
            <a:r>
              <a:rPr lang="en-US" dirty="0" err="1"/>
              <a:t>RDKit</a:t>
            </a:r>
            <a:r>
              <a:rPr lang="en-US" dirty="0"/>
              <a:t>, each SMILES string is converted into a molecular graph, and we extract all relevant atom and bond features.</a:t>
            </a:r>
            <a:br>
              <a:rPr lang="en-US" dirty="0"/>
            </a:br>
            <a:r>
              <a:rPr lang="en-US" dirty="0"/>
              <a:t>These graphs are then packaged into </a:t>
            </a:r>
            <a:r>
              <a:rPr lang="en-US" dirty="0" err="1"/>
              <a:t>PyTorch</a:t>
            </a:r>
            <a:r>
              <a:rPr lang="en-US" dirty="0"/>
              <a:t> Geometric format so they can be fed into GNN models.</a:t>
            </a:r>
            <a:br>
              <a:rPr lang="en-US" dirty="0"/>
            </a:br>
            <a:r>
              <a:rPr lang="en-US" dirty="0"/>
              <a:t>After that, we apply a scaffold split to make sure our train, validation, and test sets contain </a:t>
            </a:r>
            <a:r>
              <a:rPr lang="en-US" b="0" dirty="0"/>
              <a:t>different core structures</a:t>
            </a:r>
            <a:r>
              <a:rPr lang="en-US" dirty="0"/>
              <a:t>, which avoids data leakage.</a:t>
            </a:r>
            <a:br>
              <a:rPr lang="en-US" dirty="0"/>
            </a:br>
            <a:r>
              <a:rPr lang="en-US" dirty="0"/>
              <a:t>Finally, the graphs are batched into loaders, and the models are trained on clean, consistent graph data.</a:t>
            </a:r>
          </a:p>
        </p:txBody>
      </p:sp>
      <p:sp>
        <p:nvSpPr>
          <p:cNvPr id="4" name="Slide Number Placeholder 3">
            <a:extLst>
              <a:ext uri="{FF2B5EF4-FFF2-40B4-BE49-F238E27FC236}">
                <a16:creationId xmlns:a16="http://schemas.microsoft.com/office/drawing/2014/main" id="{6C8C92DC-F681-8A43-E22B-4B12FD8E49BD}"/>
              </a:ext>
            </a:extLst>
          </p:cNvPr>
          <p:cNvSpPr>
            <a:spLocks noGrp="1"/>
          </p:cNvSpPr>
          <p:nvPr>
            <p:ph type="sldNum" sz="quarter" idx="5"/>
          </p:nvPr>
        </p:nvSpPr>
        <p:spPr/>
        <p:txBody>
          <a:bodyPr/>
          <a:lstStyle/>
          <a:p>
            <a:fld id="{8493F1E3-896D-8741-A1C3-E904EAAC723A}" type="slidenum">
              <a:rPr lang="en-US" smtClean="0"/>
              <a:t>11</a:t>
            </a:fld>
            <a:endParaRPr lang="en-US"/>
          </a:p>
        </p:txBody>
      </p:sp>
    </p:spTree>
    <p:extLst>
      <p:ext uri="{BB962C8B-B14F-4D97-AF65-F5344CB8AC3E}">
        <p14:creationId xmlns:p14="http://schemas.microsoft.com/office/powerpoint/2010/main" val="28351493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89B8EE-2323-C07B-1FB9-0EC40A0FF9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86B0924-6499-2477-8224-33170BCEC6F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F9E8A36-22A0-D9A2-4386-007846E44836}"/>
              </a:ext>
            </a:extLst>
          </p:cNvPr>
          <p:cNvSpPr>
            <a:spLocks noGrp="1"/>
          </p:cNvSpPr>
          <p:nvPr>
            <p:ph type="body" idx="1"/>
          </p:nvPr>
        </p:nvSpPr>
        <p:spPr/>
        <p:txBody>
          <a:bodyPr/>
          <a:lstStyle/>
          <a:p>
            <a:r>
              <a:rPr lang="en-US" dirty="0"/>
              <a:t>“These formulas show how each model updates an atom’s features.</a:t>
            </a:r>
            <a:br>
              <a:rPr lang="en-US" dirty="0"/>
            </a:br>
            <a:r>
              <a:rPr lang="en-US" dirty="0"/>
              <a:t>GCN averages information from its neighbors.</a:t>
            </a:r>
            <a:br>
              <a:rPr lang="en-US" dirty="0"/>
            </a:br>
            <a:r>
              <a:rPr lang="en-US" dirty="0"/>
              <a:t>GIN adds the atom’s own features to its neighbors and passes it through an MLP for stronger discrimination.</a:t>
            </a:r>
            <a:br>
              <a:rPr lang="en-US" dirty="0"/>
            </a:br>
            <a:r>
              <a:rPr lang="en-US" dirty="0"/>
              <a:t>GAT uses attention weights so the atom focuses more on important neighbors.</a:t>
            </a:r>
            <a:br>
              <a:rPr lang="en-US" dirty="0"/>
            </a:br>
            <a:r>
              <a:rPr lang="en-US" dirty="0"/>
              <a:t>Each formula represents a different way of learning structure in the molecule.”</a:t>
            </a:r>
          </a:p>
        </p:txBody>
      </p:sp>
      <p:sp>
        <p:nvSpPr>
          <p:cNvPr id="4" name="Slide Number Placeholder 3">
            <a:extLst>
              <a:ext uri="{FF2B5EF4-FFF2-40B4-BE49-F238E27FC236}">
                <a16:creationId xmlns:a16="http://schemas.microsoft.com/office/drawing/2014/main" id="{A2B1F79C-CE26-E617-F008-DB5F078358F2}"/>
              </a:ext>
            </a:extLst>
          </p:cNvPr>
          <p:cNvSpPr>
            <a:spLocks noGrp="1"/>
          </p:cNvSpPr>
          <p:nvPr>
            <p:ph type="sldNum" sz="quarter" idx="5"/>
          </p:nvPr>
        </p:nvSpPr>
        <p:spPr/>
        <p:txBody>
          <a:bodyPr/>
          <a:lstStyle/>
          <a:p>
            <a:fld id="{8493F1E3-896D-8741-A1C3-E904EAAC723A}" type="slidenum">
              <a:rPr lang="en-US" smtClean="0"/>
              <a:t>12</a:t>
            </a:fld>
            <a:endParaRPr lang="en-US"/>
          </a:p>
        </p:txBody>
      </p:sp>
    </p:spTree>
    <p:extLst>
      <p:ext uri="{BB962C8B-B14F-4D97-AF65-F5344CB8AC3E}">
        <p14:creationId xmlns:p14="http://schemas.microsoft.com/office/powerpoint/2010/main" val="19849478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6027B9-13FA-D068-170E-5FE9663EA5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2F1439-01BE-CA53-11E9-A4383551DBA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CDE4984-AA22-8E2D-D4F0-38E904679899}"/>
              </a:ext>
            </a:extLst>
          </p:cNvPr>
          <p:cNvSpPr>
            <a:spLocks noGrp="1"/>
          </p:cNvSpPr>
          <p:nvPr>
            <p:ph type="body" idx="1"/>
          </p:nvPr>
        </p:nvSpPr>
        <p:spPr/>
        <p:txBody>
          <a:bodyPr/>
          <a:lstStyle/>
          <a:p>
            <a:r>
              <a:rPr lang="en-US" dirty="0"/>
              <a:t>We start by implementing three different </a:t>
            </a:r>
            <a:r>
              <a:rPr lang="en-US"/>
              <a:t>GNN architectures GCN</a:t>
            </a:r>
            <a:r>
              <a:rPr lang="en-US" dirty="0"/>
              <a:t>, GIN, and GAT</a:t>
            </a:r>
          </a:p>
          <a:p>
            <a:r>
              <a:rPr lang="en-US" dirty="0"/>
              <a:t>so we can compare how each message-passing strategy performs.</a:t>
            </a:r>
            <a:br>
              <a:rPr lang="en-US" dirty="0"/>
            </a:br>
            <a:r>
              <a:rPr lang="en-US" dirty="0"/>
              <a:t>All models share the same overall design: three message-passing layers, a global pooling step, and two fully connected layers with dropout and batch normalization for stability.</a:t>
            </a:r>
            <a:br>
              <a:rPr lang="en-US" dirty="0"/>
            </a:br>
            <a:r>
              <a:rPr lang="en-US" dirty="0"/>
              <a:t>To ground our results, we also include strong traditional baselines: Random Forest and an MLP trained on ECFP fingerprints.</a:t>
            </a:r>
          </a:p>
          <a:p>
            <a:br>
              <a:rPr lang="en-US" dirty="0"/>
            </a:br>
            <a:r>
              <a:rPr lang="en-US" dirty="0"/>
              <a:t>For the loss functions, we use binary cross-entropy for the classification datasets, Tox21 and BBBP, and MSE for the regression dataset, ESOL.</a:t>
            </a:r>
          </a:p>
          <a:p>
            <a:br>
              <a:rPr lang="en-US" dirty="0"/>
            </a:br>
            <a:r>
              <a:rPr lang="en-US" dirty="0"/>
              <a:t>Finally, everything is trained using the Adam optimizer with early stopping on validation loss to prevent overfitting and ensure fair comparison across models.</a:t>
            </a:r>
          </a:p>
        </p:txBody>
      </p:sp>
      <p:sp>
        <p:nvSpPr>
          <p:cNvPr id="4" name="Slide Number Placeholder 3">
            <a:extLst>
              <a:ext uri="{FF2B5EF4-FFF2-40B4-BE49-F238E27FC236}">
                <a16:creationId xmlns:a16="http://schemas.microsoft.com/office/drawing/2014/main" id="{D49AFE80-975E-6FDF-CFB0-C4F598439DCF}"/>
              </a:ext>
            </a:extLst>
          </p:cNvPr>
          <p:cNvSpPr>
            <a:spLocks noGrp="1"/>
          </p:cNvSpPr>
          <p:nvPr>
            <p:ph type="sldNum" sz="quarter" idx="5"/>
          </p:nvPr>
        </p:nvSpPr>
        <p:spPr/>
        <p:txBody>
          <a:bodyPr/>
          <a:lstStyle/>
          <a:p>
            <a:fld id="{8493F1E3-896D-8741-A1C3-E904EAAC723A}" type="slidenum">
              <a:rPr lang="en-US" smtClean="0"/>
              <a:t>13</a:t>
            </a:fld>
            <a:endParaRPr lang="en-US"/>
          </a:p>
        </p:txBody>
      </p:sp>
    </p:spTree>
    <p:extLst>
      <p:ext uri="{BB962C8B-B14F-4D97-AF65-F5344CB8AC3E}">
        <p14:creationId xmlns:p14="http://schemas.microsoft.com/office/powerpoint/2010/main" val="11994335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kept the setup consistent across all models — same number of layers, similar hidden sizes, same optimizer, and fixed seeds.</a:t>
            </a:r>
            <a:br>
              <a:rPr lang="en-US" dirty="0"/>
            </a:br>
            <a:r>
              <a:rPr lang="en-US" dirty="0"/>
              <a:t>Only architecture-specific settings changed, like attention heads for GAT or pooling for GIN.</a:t>
            </a:r>
          </a:p>
          <a:p>
            <a:r>
              <a:rPr lang="en-US" dirty="0"/>
              <a:t>This gives a genuinely fair, comparison.</a:t>
            </a:r>
            <a:br>
              <a:rPr lang="en-US" dirty="0"/>
            </a:br>
            <a:r>
              <a:rPr lang="en-US" dirty="0"/>
              <a:t>No model gets extra capacity or an easier training recipe.</a:t>
            </a:r>
            <a:br>
              <a:rPr lang="en-US" dirty="0"/>
            </a:br>
            <a:r>
              <a:rPr lang="en-US" dirty="0"/>
              <a:t>Any performance gain comes from the architecture itself not from extra tuning.</a:t>
            </a:r>
          </a:p>
          <a:p>
            <a:endParaRPr lang="en-US" dirty="0"/>
          </a:p>
        </p:txBody>
      </p:sp>
      <p:sp>
        <p:nvSpPr>
          <p:cNvPr id="4" name="Slide Number Placeholder 3"/>
          <p:cNvSpPr>
            <a:spLocks noGrp="1"/>
          </p:cNvSpPr>
          <p:nvPr>
            <p:ph type="sldNum" sz="quarter" idx="5"/>
          </p:nvPr>
        </p:nvSpPr>
        <p:spPr/>
        <p:txBody>
          <a:bodyPr/>
          <a:lstStyle/>
          <a:p>
            <a:fld id="{24A6D18E-8B09-B24B-9169-4FC527B8D84F}" type="slidenum">
              <a:rPr lang="en-US" smtClean="0"/>
              <a:pPr/>
              <a:t>14</a:t>
            </a:fld>
            <a:endParaRPr lang="en-US"/>
          </a:p>
        </p:txBody>
      </p:sp>
    </p:spTree>
    <p:extLst>
      <p:ext uri="{BB962C8B-B14F-4D97-AF65-F5344CB8AC3E}">
        <p14:creationId xmlns:p14="http://schemas.microsoft.com/office/powerpoint/2010/main" val="11192490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train with:</a:t>
            </a:r>
          </a:p>
          <a:p>
            <a:r>
              <a:rPr lang="en-US" b="1" dirty="0"/>
              <a:t>Binary cross-entropy</a:t>
            </a:r>
            <a:r>
              <a:rPr lang="en-US" dirty="0"/>
              <a:t> for Tox21/BBBP.</a:t>
            </a:r>
          </a:p>
          <a:p>
            <a:r>
              <a:rPr lang="en-US" b="1" dirty="0"/>
              <a:t>MSE</a:t>
            </a:r>
            <a:r>
              <a:rPr lang="en-US" dirty="0"/>
              <a:t> for ESOL.</a:t>
            </a:r>
          </a:p>
          <a:p>
            <a:r>
              <a:rPr lang="en-US" dirty="0"/>
              <a:t>We always use </a:t>
            </a:r>
            <a:r>
              <a:rPr lang="en-US" b="1" dirty="0"/>
              <a:t>scaffold-based splits</a:t>
            </a:r>
            <a:r>
              <a:rPr lang="en-US" dirty="0"/>
              <a:t> to avoid data leakage across scaffolds.”</a:t>
            </a:r>
          </a:p>
          <a:p>
            <a:r>
              <a:rPr lang="en-US" dirty="0"/>
              <a:t>“We run 50–150 epochs with </a:t>
            </a:r>
            <a:r>
              <a:rPr lang="en-US" b="1" dirty="0"/>
              <a:t>early stopping</a:t>
            </a:r>
            <a:r>
              <a:rPr lang="en-US" dirty="0"/>
              <a:t> based on validation performance, and fix seeds for reproducibility.”</a:t>
            </a:r>
          </a:p>
          <a:p>
            <a:r>
              <a:rPr lang="en-US" dirty="0"/>
              <a:t>“GAT models usually need slightly more epochs to converge compared to GCN/GIN.”</a:t>
            </a:r>
          </a:p>
          <a:p>
            <a:endParaRPr lang="en-US" dirty="0"/>
          </a:p>
        </p:txBody>
      </p:sp>
      <p:sp>
        <p:nvSpPr>
          <p:cNvPr id="4" name="Slide Number Placeholder 3"/>
          <p:cNvSpPr>
            <a:spLocks noGrp="1"/>
          </p:cNvSpPr>
          <p:nvPr>
            <p:ph type="sldNum" sz="quarter" idx="5"/>
          </p:nvPr>
        </p:nvSpPr>
        <p:spPr/>
        <p:txBody>
          <a:bodyPr/>
          <a:lstStyle/>
          <a:p>
            <a:fld id="{24A6D18E-8B09-B24B-9169-4FC527B8D84F}" type="slidenum">
              <a:rPr lang="en-US" smtClean="0"/>
              <a:pPr/>
              <a:t>15</a:t>
            </a:fld>
            <a:endParaRPr lang="en-US"/>
          </a:p>
        </p:txBody>
      </p:sp>
    </p:spTree>
    <p:extLst>
      <p:ext uri="{BB962C8B-B14F-4D97-AF65-F5344CB8AC3E}">
        <p14:creationId xmlns:p14="http://schemas.microsoft.com/office/powerpoint/2010/main" val="14573114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A6D18E-8B09-B24B-9169-4FC527B8D84F}" type="slidenum">
              <a:rPr lang="en-US" smtClean="0"/>
              <a:pPr/>
              <a:t>16</a:t>
            </a:fld>
            <a:endParaRPr lang="en-US"/>
          </a:p>
        </p:txBody>
      </p:sp>
    </p:spTree>
    <p:extLst>
      <p:ext uri="{BB962C8B-B14F-4D97-AF65-F5344CB8AC3E}">
        <p14:creationId xmlns:p14="http://schemas.microsoft.com/office/powerpoint/2010/main" val="40864606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02E25A-22BA-B39A-796D-F2B63F4797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F3C1CA-9BC8-3BB1-07B6-81173DA5F04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3A0D355-077E-D8E8-FB98-8683989A08C0}"/>
              </a:ext>
            </a:extLst>
          </p:cNvPr>
          <p:cNvSpPr>
            <a:spLocks noGrp="1"/>
          </p:cNvSpPr>
          <p:nvPr>
            <p:ph type="body" idx="1"/>
          </p:nvPr>
        </p:nvSpPr>
        <p:spPr/>
        <p:txBody>
          <a:bodyPr/>
          <a:lstStyle/>
          <a:p>
            <a:r>
              <a:rPr lang="en-GB" b="0" dirty="0"/>
              <a:t>Random Forest had the highest error (1.62), while our GAT model achieved the lowest error (1.35). This proves that when the chemistry gets complex, the GNN's ability to learn from the graph structure is superior to traditional fingerprints</a:t>
            </a:r>
            <a:endParaRPr lang="en-US" b="0" dirty="0"/>
          </a:p>
        </p:txBody>
      </p:sp>
      <p:sp>
        <p:nvSpPr>
          <p:cNvPr id="4" name="Slide Number Placeholder 3">
            <a:extLst>
              <a:ext uri="{FF2B5EF4-FFF2-40B4-BE49-F238E27FC236}">
                <a16:creationId xmlns:a16="http://schemas.microsoft.com/office/drawing/2014/main" id="{EFCCAEAF-C6AC-4DCE-7E55-CFBFA1F86906}"/>
              </a:ext>
            </a:extLst>
          </p:cNvPr>
          <p:cNvSpPr>
            <a:spLocks noGrp="1"/>
          </p:cNvSpPr>
          <p:nvPr>
            <p:ph type="sldNum" sz="quarter" idx="5"/>
          </p:nvPr>
        </p:nvSpPr>
        <p:spPr/>
        <p:txBody>
          <a:bodyPr/>
          <a:lstStyle/>
          <a:p>
            <a:fld id="{8493F1E3-896D-8741-A1C3-E904EAAC723A}" type="slidenum">
              <a:rPr lang="en-US" smtClean="0"/>
              <a:t>17</a:t>
            </a:fld>
            <a:endParaRPr lang="en-US"/>
          </a:p>
        </p:txBody>
      </p:sp>
    </p:spTree>
    <p:extLst>
      <p:ext uri="{BB962C8B-B14F-4D97-AF65-F5344CB8AC3E}">
        <p14:creationId xmlns:p14="http://schemas.microsoft.com/office/powerpoint/2010/main" val="21655468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C19A24-8B44-188C-F612-70A56E309E8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564253-75D8-EFF0-8CD5-CD2900CF9F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53CE2F4-9A80-A4E8-C9C6-198445B633B2}"/>
              </a:ext>
            </a:extLst>
          </p:cNvPr>
          <p:cNvSpPr>
            <a:spLocks noGrp="1"/>
          </p:cNvSpPr>
          <p:nvPr>
            <p:ph type="body" idx="1"/>
          </p:nvPr>
        </p:nvSpPr>
        <p:spPr/>
        <p:txBody>
          <a:bodyPr/>
          <a:lstStyle/>
          <a:p>
            <a:r>
              <a:rPr lang="en-GB" dirty="0"/>
              <a:t>This suggests that GIN is better at the core task of </a:t>
            </a:r>
            <a:r>
              <a:rPr lang="en-GB" b="0" dirty="0"/>
              <a:t>classifying</a:t>
            </a:r>
            <a:r>
              <a:rPr lang="en-GB" dirty="0"/>
              <a:t> correctly, but Random Forest is more conservative with its probability estimates, resulting in a lower loss score. For drug discovery screening, we generally prioritize AUC because our main goal is to rank the best candidates first</a:t>
            </a:r>
            <a:endParaRPr lang="en-US" dirty="0"/>
          </a:p>
        </p:txBody>
      </p:sp>
      <p:sp>
        <p:nvSpPr>
          <p:cNvPr id="4" name="Slide Number Placeholder 3">
            <a:extLst>
              <a:ext uri="{FF2B5EF4-FFF2-40B4-BE49-F238E27FC236}">
                <a16:creationId xmlns:a16="http://schemas.microsoft.com/office/drawing/2014/main" id="{3188208B-2F70-8D80-75F4-0B99A40EE70F}"/>
              </a:ext>
            </a:extLst>
          </p:cNvPr>
          <p:cNvSpPr>
            <a:spLocks noGrp="1"/>
          </p:cNvSpPr>
          <p:nvPr>
            <p:ph type="sldNum" sz="quarter" idx="5"/>
          </p:nvPr>
        </p:nvSpPr>
        <p:spPr/>
        <p:txBody>
          <a:bodyPr/>
          <a:lstStyle/>
          <a:p>
            <a:fld id="{8493F1E3-896D-8741-A1C3-E904EAAC723A}" type="slidenum">
              <a:rPr lang="en-US" smtClean="0"/>
              <a:t>18</a:t>
            </a:fld>
            <a:endParaRPr lang="en-US"/>
          </a:p>
        </p:txBody>
      </p:sp>
    </p:spTree>
    <p:extLst>
      <p:ext uri="{BB962C8B-B14F-4D97-AF65-F5344CB8AC3E}">
        <p14:creationId xmlns:p14="http://schemas.microsoft.com/office/powerpoint/2010/main" val="29699686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940C73-48C6-F999-94BC-CF0E439E0B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0162EC-BD07-E21D-6F99-BA315C173AE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8C83A9-795D-6BB5-E6E0-AFFDCE62A763}"/>
              </a:ext>
            </a:extLst>
          </p:cNvPr>
          <p:cNvSpPr>
            <a:spLocks noGrp="1"/>
          </p:cNvSpPr>
          <p:nvPr>
            <p:ph type="body" idx="1"/>
          </p:nvPr>
        </p:nvSpPr>
        <p:spPr/>
        <p:txBody>
          <a:bodyPr/>
          <a:lstStyle/>
          <a:p>
            <a:r>
              <a:rPr lang="en-US" dirty="0"/>
              <a:t>AUC value not there in sheet how can do this </a:t>
            </a:r>
          </a:p>
        </p:txBody>
      </p:sp>
      <p:sp>
        <p:nvSpPr>
          <p:cNvPr id="4" name="Slide Number Placeholder 3">
            <a:extLst>
              <a:ext uri="{FF2B5EF4-FFF2-40B4-BE49-F238E27FC236}">
                <a16:creationId xmlns:a16="http://schemas.microsoft.com/office/drawing/2014/main" id="{90636CAF-05C1-AFA7-CC5B-065307BBCD48}"/>
              </a:ext>
            </a:extLst>
          </p:cNvPr>
          <p:cNvSpPr>
            <a:spLocks noGrp="1"/>
          </p:cNvSpPr>
          <p:nvPr>
            <p:ph type="sldNum" sz="quarter" idx="5"/>
          </p:nvPr>
        </p:nvSpPr>
        <p:spPr/>
        <p:txBody>
          <a:bodyPr/>
          <a:lstStyle/>
          <a:p>
            <a:fld id="{8493F1E3-896D-8741-A1C3-E904EAAC723A}" type="slidenum">
              <a:rPr lang="en-US" smtClean="0"/>
              <a:t>19</a:t>
            </a:fld>
            <a:endParaRPr lang="en-US"/>
          </a:p>
        </p:txBody>
      </p:sp>
    </p:spTree>
    <p:extLst>
      <p:ext uri="{BB962C8B-B14F-4D97-AF65-F5344CB8AC3E}">
        <p14:creationId xmlns:p14="http://schemas.microsoft.com/office/powerpoint/2010/main" val="2347093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Idk what is arrow. For now we put lowest RMSE GAT value from </a:t>
            </a:r>
            <a:r>
              <a:rPr lang="en-US" dirty="0" err="1"/>
              <a:t>esol_gat_hyp_result</a:t>
            </a:r>
            <a:r>
              <a:rPr lang="en-US" dirty="0"/>
              <a:t> sheet. We put best Tox21(from what Rahman ran the highest value was 0.753 for GIN. For GAT Tox21 we took highest value from </a:t>
            </a:r>
            <a:r>
              <a:rPr lang="en-US" dirty="0" err="1"/>
              <a:t>ur</a:t>
            </a:r>
            <a:r>
              <a:rPr lang="en-US" dirty="0"/>
              <a:t> excel sheet – </a:t>
            </a:r>
            <a:r>
              <a:rPr lang="en-US" dirty="0" err="1"/>
              <a:t>tox_gat_hyp_result</a:t>
            </a:r>
            <a:r>
              <a:rPr lang="en-US" dirty="0"/>
              <a:t>  and BBMP value(</a:t>
            </a:r>
            <a:r>
              <a:rPr lang="en-US" dirty="0" err="1"/>
              <a:t>auc</a:t>
            </a:r>
            <a:r>
              <a:rPr lang="en-US" dirty="0"/>
              <a:t> mean) from summary all baselines </a:t>
            </a:r>
            <a:r>
              <a:rPr lang="en-US" dirty="0" err="1"/>
              <a:t>xlcx</a:t>
            </a:r>
            <a:endParaRPr lang="en-US" dirty="0"/>
          </a:p>
          <a:p>
            <a:endParaRPr lang="en-US" dirty="0"/>
          </a:p>
          <a:p>
            <a:r>
              <a:rPr lang="en-US" dirty="0"/>
              <a:t>On ESOL, both GIN and GAT significantly outperform GCN.</a:t>
            </a:r>
            <a:br>
              <a:rPr lang="en-US" dirty="0"/>
            </a:br>
            <a:r>
              <a:rPr lang="en-US" dirty="0"/>
              <a:t>GAT gives us the lowest RMSE, so it’s our best overall regressor, while GIN edges it out slightly on MAE.</a:t>
            </a:r>
            <a:br>
              <a:rPr lang="en-US" dirty="0"/>
            </a:br>
            <a:r>
              <a:rPr lang="en-US" dirty="0"/>
              <a:t>This supports the choice of GAT as the hero model for solubility, with GIN as a strong runner-up.”</a:t>
            </a:r>
          </a:p>
          <a:p>
            <a:endParaRPr lang="en-US" b="1" dirty="0"/>
          </a:p>
          <a:p>
            <a:r>
              <a:rPr lang="en-US" b="1" dirty="0"/>
              <a:t>On Tox21 : GAT clearly wins on AUC</a:t>
            </a:r>
            <a:r>
              <a:rPr lang="en-US" dirty="0"/>
              <a:t> (0.67 vs 0.63 and 0.62).</a:t>
            </a:r>
            <a:br>
              <a:rPr lang="en-US" dirty="0"/>
            </a:br>
            <a:r>
              <a:rPr lang="en-US" dirty="0"/>
              <a:t>It ranks actives vs </a:t>
            </a:r>
            <a:r>
              <a:rPr lang="en-US" dirty="0" err="1"/>
              <a:t>inactives</a:t>
            </a:r>
            <a:r>
              <a:rPr lang="en-US" dirty="0"/>
              <a:t> notably better than GIN/GCN.</a:t>
            </a:r>
          </a:p>
          <a:p>
            <a:r>
              <a:rPr lang="en-US" b="1" dirty="0"/>
              <a:t>GAT also has the lowest BCE</a:t>
            </a:r>
            <a:r>
              <a:rPr lang="en-US" dirty="0"/>
              <a:t>, which means its probabilities are better calibrated.</a:t>
            </a:r>
          </a:p>
          <a:p>
            <a:r>
              <a:rPr lang="en-US" dirty="0"/>
              <a:t>GIN is second; GCN is consistently worst.</a:t>
            </a:r>
          </a:p>
          <a:p>
            <a:r>
              <a:rPr lang="en-US" dirty="0"/>
              <a:t>  </a:t>
            </a:r>
          </a:p>
          <a:p>
            <a:r>
              <a:rPr lang="en-US" dirty="0"/>
              <a:t>On BBBP:</a:t>
            </a:r>
            <a:r>
              <a:rPr lang="en-US" b="1" dirty="0"/>
              <a:t>GAT has the highest AUC</a:t>
            </a:r>
            <a:r>
              <a:rPr lang="en-US" dirty="0"/>
              <a:t> (0.82), so it’s best at ranking BBB-permeable vs non-permeable compounds.</a:t>
            </a:r>
          </a:p>
          <a:p>
            <a:endParaRPr lang="en-US" b="1"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8493F1E3-896D-8741-A1C3-E904EAAC723A}" type="slidenum">
              <a:rPr lang="en-US" smtClean="0"/>
              <a:t>20</a:t>
            </a:fld>
            <a:endParaRPr lang="en-US"/>
          </a:p>
        </p:txBody>
      </p:sp>
    </p:spTree>
    <p:extLst>
      <p:ext uri="{BB962C8B-B14F-4D97-AF65-F5344CB8AC3E}">
        <p14:creationId xmlns:p14="http://schemas.microsoft.com/office/powerpoint/2010/main" val="33694533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problems can be represented as </a:t>
            </a:r>
            <a:r>
              <a:rPr lang="en-US" b="1" dirty="0"/>
              <a:t>graphs</a:t>
            </a:r>
            <a:r>
              <a:rPr lang="en-US" dirty="0"/>
              <a:t>: social networks, knowledge graphs, molecules.”</a:t>
            </a:r>
          </a:p>
          <a:p>
            <a:r>
              <a:rPr lang="en-US" dirty="0"/>
              <a:t>“A graph has </a:t>
            </a:r>
            <a:r>
              <a:rPr lang="en-US" b="1" dirty="0"/>
              <a:t>nodes</a:t>
            </a:r>
            <a:r>
              <a:rPr lang="en-US" dirty="0"/>
              <a:t> (objects) and </a:t>
            </a:r>
            <a:r>
              <a:rPr lang="en-US" b="1" dirty="0"/>
              <a:t>edges</a:t>
            </a:r>
            <a:r>
              <a:rPr lang="en-US" dirty="0"/>
              <a:t> (relationships).”</a:t>
            </a:r>
          </a:p>
          <a:p>
            <a:r>
              <a:rPr lang="en-US" dirty="0"/>
              <a:t>“Our molecules will be graphs where </a:t>
            </a:r>
            <a:r>
              <a:rPr lang="en-US" b="1" dirty="0"/>
              <a:t>atoms are nodes</a:t>
            </a:r>
            <a:r>
              <a:rPr lang="en-US" dirty="0"/>
              <a:t> and </a:t>
            </a:r>
            <a:r>
              <a:rPr lang="en-US" b="1" dirty="0"/>
              <a:t>bonds are edges</a:t>
            </a:r>
            <a:r>
              <a:rPr lang="en-US" dirty="0"/>
              <a:t>.”</a:t>
            </a:r>
          </a:p>
          <a:p>
            <a:endParaRPr lang="en-US" dirty="0"/>
          </a:p>
        </p:txBody>
      </p:sp>
      <p:sp>
        <p:nvSpPr>
          <p:cNvPr id="4" name="Slide Number Placeholder 3"/>
          <p:cNvSpPr>
            <a:spLocks noGrp="1"/>
          </p:cNvSpPr>
          <p:nvPr>
            <p:ph type="sldNum" sz="quarter" idx="5"/>
          </p:nvPr>
        </p:nvSpPr>
        <p:spPr/>
        <p:txBody>
          <a:bodyPr/>
          <a:lstStyle/>
          <a:p>
            <a:fld id="{24A6D18E-8B09-B24B-9169-4FC527B8D84F}" type="slidenum">
              <a:rPr lang="en-US" smtClean="0"/>
              <a:pPr/>
              <a:t>3</a:t>
            </a:fld>
            <a:endParaRPr lang="en-US"/>
          </a:p>
        </p:txBody>
      </p:sp>
    </p:spTree>
    <p:extLst>
      <p:ext uri="{BB962C8B-B14F-4D97-AF65-F5344CB8AC3E}">
        <p14:creationId xmlns:p14="http://schemas.microsoft.com/office/powerpoint/2010/main" val="5774005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2774CA-535C-202E-10F8-C7A3865778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5430404-7DA8-712F-E1B3-814A4D545AF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07DB88F-0F82-F1DC-6503-C07A7EE2827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8555817-DD21-D436-0ACE-D33B14B1AD2A}"/>
              </a:ext>
            </a:extLst>
          </p:cNvPr>
          <p:cNvSpPr>
            <a:spLocks noGrp="1"/>
          </p:cNvSpPr>
          <p:nvPr>
            <p:ph type="sldNum" sz="quarter" idx="5"/>
          </p:nvPr>
        </p:nvSpPr>
        <p:spPr/>
        <p:txBody>
          <a:bodyPr/>
          <a:lstStyle/>
          <a:p>
            <a:fld id="{8493F1E3-896D-8741-A1C3-E904EAAC723A}" type="slidenum">
              <a:rPr lang="en-US" smtClean="0"/>
              <a:t>21</a:t>
            </a:fld>
            <a:endParaRPr lang="en-US"/>
          </a:p>
        </p:txBody>
      </p:sp>
    </p:spTree>
    <p:extLst>
      <p:ext uri="{BB962C8B-B14F-4D97-AF65-F5344CB8AC3E}">
        <p14:creationId xmlns:p14="http://schemas.microsoft.com/office/powerpoint/2010/main" val="31864597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B7AD0B-D152-49D4-E37A-4F2579F97D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6558E7-A129-D6F7-795F-83FA3BBDDA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13B3A8-B255-15B6-7146-55CD9461951B}"/>
              </a:ext>
            </a:extLst>
          </p:cNvPr>
          <p:cNvSpPr>
            <a:spLocks noGrp="1"/>
          </p:cNvSpPr>
          <p:nvPr>
            <p:ph type="body" idx="1"/>
          </p:nvPr>
        </p:nvSpPr>
        <p:spPr/>
        <p:txBody>
          <a:bodyPr/>
          <a:lstStyle/>
          <a:p>
            <a:r>
              <a:rPr lang="en-US" dirty="0"/>
              <a:t>First, we ran a structured hyperparameter sweep—changing hidden size, dropout, attention heads, and multiple seeds. This ensures the GAT model we choose isn’t a lucky one-off but a consistently strong performer across configurations, measured by mean and standard deviation of AUC.</a:t>
            </a:r>
          </a:p>
          <a:p>
            <a:endParaRPr lang="en-US" dirty="0"/>
          </a:p>
          <a:p>
            <a:r>
              <a:rPr lang="en-US" dirty="0"/>
              <a:t>Second, after selecting the best configuration, we retrained GAT and extracted its attention weights. We converted those into per-atom importance scores and visualized them using </a:t>
            </a:r>
            <a:r>
              <a:rPr lang="en-US" dirty="0" err="1"/>
              <a:t>RDKit</a:t>
            </a:r>
            <a:r>
              <a:rPr lang="en-US" dirty="0"/>
              <a:t>. These images show that GAT focuses on chemically meaningful regions—like </a:t>
            </a:r>
            <a:r>
              <a:rPr lang="en-US" dirty="0" err="1"/>
              <a:t>toxicophores</a:t>
            </a:r>
            <a:r>
              <a:rPr lang="en-US" dirty="0"/>
              <a:t> and functional groups—which tells us the model isn’t just accurate, it’s also interpretable.</a:t>
            </a:r>
          </a:p>
          <a:p>
            <a:r>
              <a:rPr lang="en-US" dirty="0"/>
              <a:t>So overall, this slide shows that GAT’s performance is both robust and chemically grounded.</a:t>
            </a:r>
          </a:p>
          <a:p>
            <a:endParaRPr lang="en-US" dirty="0"/>
          </a:p>
        </p:txBody>
      </p:sp>
      <p:sp>
        <p:nvSpPr>
          <p:cNvPr id="4" name="Slide Number Placeholder 3">
            <a:extLst>
              <a:ext uri="{FF2B5EF4-FFF2-40B4-BE49-F238E27FC236}">
                <a16:creationId xmlns:a16="http://schemas.microsoft.com/office/drawing/2014/main" id="{ECC07E10-54B9-94ED-9C8D-DAB5D0442FF7}"/>
              </a:ext>
            </a:extLst>
          </p:cNvPr>
          <p:cNvSpPr>
            <a:spLocks noGrp="1"/>
          </p:cNvSpPr>
          <p:nvPr>
            <p:ph type="sldNum" sz="quarter" idx="5"/>
          </p:nvPr>
        </p:nvSpPr>
        <p:spPr/>
        <p:txBody>
          <a:bodyPr/>
          <a:lstStyle/>
          <a:p>
            <a:fld id="{8493F1E3-896D-8741-A1C3-E904EAAC723A}" type="slidenum">
              <a:rPr lang="en-US" smtClean="0"/>
              <a:t>22</a:t>
            </a:fld>
            <a:endParaRPr lang="en-US"/>
          </a:p>
        </p:txBody>
      </p:sp>
    </p:spTree>
    <p:extLst>
      <p:ext uri="{BB962C8B-B14F-4D97-AF65-F5344CB8AC3E}">
        <p14:creationId xmlns:p14="http://schemas.microsoft.com/office/powerpoint/2010/main" val="37399565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C322AB-618E-47F5-8E42-1600EAB708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02D3F3A-6348-2414-5BA4-E1B2628B0C8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DF6C1FB-7B40-6359-9C96-83519A99F03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444D2B3-59EE-BA56-A903-3B69B3234165}"/>
              </a:ext>
            </a:extLst>
          </p:cNvPr>
          <p:cNvSpPr>
            <a:spLocks noGrp="1"/>
          </p:cNvSpPr>
          <p:nvPr>
            <p:ph type="sldNum" sz="quarter" idx="5"/>
          </p:nvPr>
        </p:nvSpPr>
        <p:spPr/>
        <p:txBody>
          <a:bodyPr/>
          <a:lstStyle/>
          <a:p>
            <a:fld id="{8493F1E3-896D-8741-A1C3-E904EAAC723A}" type="slidenum">
              <a:rPr lang="en-US" smtClean="0"/>
              <a:t>23</a:t>
            </a:fld>
            <a:endParaRPr lang="en-US"/>
          </a:p>
        </p:txBody>
      </p:sp>
    </p:spTree>
    <p:extLst>
      <p:ext uri="{BB962C8B-B14F-4D97-AF65-F5344CB8AC3E}">
        <p14:creationId xmlns:p14="http://schemas.microsoft.com/office/powerpoint/2010/main" val="15672710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GAT’s last layer returns </a:t>
            </a:r>
            <a:r>
              <a:rPr lang="en-US" b="1" dirty="0"/>
              <a:t>attention weights on edges</a:t>
            </a:r>
            <a:r>
              <a:rPr lang="en-US" dirty="0"/>
              <a:t>.</a:t>
            </a:r>
          </a:p>
          <a:p>
            <a:r>
              <a:rPr lang="en-US" dirty="0"/>
              <a:t>You aggregate them into </a:t>
            </a:r>
            <a:r>
              <a:rPr lang="en-US" b="1" dirty="0"/>
              <a:t>per-atom scores</a:t>
            </a:r>
            <a:r>
              <a:rPr lang="en-US" dirty="0"/>
              <a:t> (</a:t>
            </a:r>
            <a:r>
              <a:rPr lang="en-US" sz="1200" kern="1200" dirty="0" err="1">
                <a:solidFill>
                  <a:schemeClr val="tx1"/>
                </a:solidFill>
                <a:latin typeface="+mn-lt"/>
                <a:ea typeface="+mn-ea"/>
                <a:cs typeface="+mn-cs"/>
              </a:rPr>
              <a:t>edge_attention_to_atom_weights</a:t>
            </a:r>
            <a:r>
              <a:rPr lang="en-US" dirty="0"/>
              <a:t>).</a:t>
            </a:r>
          </a:p>
          <a:p>
            <a:r>
              <a:rPr lang="en-US" dirty="0"/>
              <a:t>Then </a:t>
            </a:r>
            <a:r>
              <a:rPr lang="en-US" sz="1200" kern="1200" dirty="0" err="1">
                <a:solidFill>
                  <a:schemeClr val="tx1"/>
                </a:solidFill>
                <a:latin typeface="+mn-lt"/>
                <a:ea typeface="+mn-ea"/>
                <a:cs typeface="+mn-cs"/>
              </a:rPr>
              <a:t>draw_molecule_with_atom_attention</a:t>
            </a:r>
            <a:r>
              <a:rPr lang="en-US" dirty="0"/>
              <a:t> colors each atom:</a:t>
            </a:r>
          </a:p>
          <a:p>
            <a:r>
              <a:rPr lang="en-US" b="1" dirty="0"/>
              <a:t>More red = higher attention weight</a:t>
            </a:r>
            <a:endParaRPr lang="en-US" dirty="0"/>
          </a:p>
          <a:p>
            <a:r>
              <a:rPr lang="en-US" b="1" dirty="0"/>
              <a:t>More white/pale = lower attention</a:t>
            </a:r>
            <a:endParaRPr lang="en-US" dirty="0"/>
          </a:p>
          <a:p>
            <a:endParaRPr lang="en-US" dirty="0"/>
          </a:p>
        </p:txBody>
      </p:sp>
      <p:sp>
        <p:nvSpPr>
          <p:cNvPr id="4" name="Slide Number Placeholder 3"/>
          <p:cNvSpPr>
            <a:spLocks noGrp="1"/>
          </p:cNvSpPr>
          <p:nvPr>
            <p:ph type="sldNum" sz="quarter" idx="5"/>
          </p:nvPr>
        </p:nvSpPr>
        <p:spPr/>
        <p:txBody>
          <a:bodyPr/>
          <a:lstStyle/>
          <a:p>
            <a:fld id="{24A6D18E-8B09-B24B-9169-4FC527B8D84F}" type="slidenum">
              <a:rPr lang="en-US" smtClean="0"/>
              <a:pPr/>
              <a:t>24</a:t>
            </a:fld>
            <a:endParaRPr lang="en-US"/>
          </a:p>
        </p:txBody>
      </p:sp>
    </p:spTree>
    <p:extLst>
      <p:ext uri="{BB962C8B-B14F-4D97-AF65-F5344CB8AC3E}">
        <p14:creationId xmlns:p14="http://schemas.microsoft.com/office/powerpoint/2010/main" val="23188060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221FF7-6E78-7D45-2AFB-412E61E4EA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A3AF417-190C-8375-71EB-AAF560A6E3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63F10A-61AE-FC10-B859-27D9D7688CE3}"/>
              </a:ext>
            </a:extLst>
          </p:cNvPr>
          <p:cNvSpPr>
            <a:spLocks noGrp="1"/>
          </p:cNvSpPr>
          <p:nvPr>
            <p:ph type="body" idx="1"/>
          </p:nvPr>
        </p:nvSpPr>
        <p:spPr/>
        <p:txBody>
          <a:bodyPr/>
          <a:lstStyle/>
          <a:p>
            <a:r>
              <a:rPr lang="en-US" b="0" dirty="0"/>
              <a:t>Across all datasets, GAT is typically the best GNN, but not always the best overall model.”</a:t>
            </a:r>
          </a:p>
          <a:p>
            <a:r>
              <a:rPr lang="en-US" b="0" dirty="0"/>
              <a:t>“On ESOL, GIN/GAT </a:t>
            </a:r>
            <a:r>
              <a:rPr lang="en-US" b="0" i="1" dirty="0"/>
              <a:t>do</a:t>
            </a:r>
            <a:r>
              <a:rPr lang="en-US" b="0" dirty="0"/>
              <a:t> outperform RF/MLP, which is a clear win for GNNs on regression.”</a:t>
            </a:r>
          </a:p>
          <a:p>
            <a:r>
              <a:rPr lang="en-US" b="0" dirty="0"/>
              <a:t>“On Tox21 and BBBP, RF/ECFP remains the top performer in AUC; GAT is the strongest GNN but trails RF.”</a:t>
            </a:r>
          </a:p>
          <a:p>
            <a:r>
              <a:rPr lang="en-US" b="0" dirty="0"/>
              <a:t>“GCN is generally weaker than GIN/GAT, confirming that more expressive GIN and attention-based GAT are better suited for these tasks.”</a:t>
            </a:r>
          </a:p>
          <a:p>
            <a:r>
              <a:rPr lang="en-US" b="0" dirty="0"/>
              <a:t>“So the story is: GNNs are especially useful for some properties (like solubility) and for interpretability, but RF is still a tough baseline on toxicity/permeability.”</a:t>
            </a:r>
          </a:p>
          <a:p>
            <a:endParaRPr lang="en-US" b="0" dirty="0"/>
          </a:p>
        </p:txBody>
      </p:sp>
      <p:sp>
        <p:nvSpPr>
          <p:cNvPr id="4" name="Slide Number Placeholder 3">
            <a:extLst>
              <a:ext uri="{FF2B5EF4-FFF2-40B4-BE49-F238E27FC236}">
                <a16:creationId xmlns:a16="http://schemas.microsoft.com/office/drawing/2014/main" id="{EBB2063E-A139-90B4-F94A-40BCEF950FB6}"/>
              </a:ext>
            </a:extLst>
          </p:cNvPr>
          <p:cNvSpPr>
            <a:spLocks noGrp="1"/>
          </p:cNvSpPr>
          <p:nvPr>
            <p:ph type="sldNum" sz="quarter" idx="5"/>
          </p:nvPr>
        </p:nvSpPr>
        <p:spPr/>
        <p:txBody>
          <a:bodyPr/>
          <a:lstStyle/>
          <a:p>
            <a:fld id="{8493F1E3-896D-8741-A1C3-E904EAAC723A}" type="slidenum">
              <a:rPr lang="en-US" smtClean="0"/>
              <a:t>27</a:t>
            </a:fld>
            <a:endParaRPr lang="en-US"/>
          </a:p>
        </p:txBody>
      </p:sp>
    </p:spTree>
    <p:extLst>
      <p:ext uri="{BB962C8B-B14F-4D97-AF65-F5344CB8AC3E}">
        <p14:creationId xmlns:p14="http://schemas.microsoft.com/office/powerpoint/2010/main" val="31595891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a:t>In conclusion, our experiments prove that treating molecules as graphs is superior for predicting complex physical properties. While the Random Forest baseline held its ground on simple classification tasks, our GAT model achieved a 17% error reduction on the Solubility dataset. This confirms that the Attention mechanism effectively captures the subtle physics of how a drug dissolves, which fingerprints simply cannot see.</a:t>
            </a:r>
          </a:p>
          <a:p>
            <a:endParaRPr lang="en-GB" b="0" dirty="0"/>
          </a:p>
          <a:p>
            <a:r>
              <a:rPr lang="en-GB" b="0" dirty="0"/>
              <a:t>However, we also identified that GNNs are data-hungry. To solve the overfitting we saw on BBBP, our next phase involves scaling up. We plan to utilize our NVIDIA RTX 5080 to pre-train these models on millions of molecules before fine-tuning them on specific tasks like HIV or Lipophilicity</a:t>
            </a:r>
            <a:endParaRPr lang="en-US" b="0" dirty="0"/>
          </a:p>
        </p:txBody>
      </p:sp>
      <p:sp>
        <p:nvSpPr>
          <p:cNvPr id="4" name="Slide Number Placeholder 3"/>
          <p:cNvSpPr>
            <a:spLocks noGrp="1"/>
          </p:cNvSpPr>
          <p:nvPr>
            <p:ph type="sldNum" sz="quarter" idx="10"/>
          </p:nvPr>
        </p:nvSpPr>
        <p:spPr/>
        <p:txBody>
          <a:bodyPr/>
          <a:lstStyle/>
          <a:p>
            <a:fld id="{77E1CAEB-67AD-458E-B98A-1074D66B1EF8}" type="slidenum">
              <a:rPr lang="en-US" smtClean="0"/>
              <a:t>28</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9659500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EDA549-61F1-5008-CAF8-D661BC87EEE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597016E-37E2-B23C-0447-652A3D61EC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D881090-169F-C214-00ED-EC2F1C23ADBB}"/>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8784BED-3C59-FA10-47D8-25058A566D2A}"/>
              </a:ext>
            </a:extLst>
          </p:cNvPr>
          <p:cNvSpPr>
            <a:spLocks noGrp="1"/>
          </p:cNvSpPr>
          <p:nvPr>
            <p:ph type="sldNum" sz="quarter" idx="10"/>
          </p:nvPr>
        </p:nvSpPr>
        <p:spPr/>
        <p:txBody>
          <a:bodyPr/>
          <a:lstStyle/>
          <a:p>
            <a:fld id="{77E1CAEB-67AD-458E-B98A-1074D66B1EF8}" type="slidenum">
              <a:rPr lang="en-US" smtClean="0"/>
              <a:t>29</a:t>
            </a:fld>
            <a:endParaRPr lang="en-US"/>
          </a:p>
        </p:txBody>
      </p:sp>
      <p:sp>
        <p:nvSpPr>
          <p:cNvPr id="5" name="Footer Placeholder 4">
            <a:extLst>
              <a:ext uri="{FF2B5EF4-FFF2-40B4-BE49-F238E27FC236}">
                <a16:creationId xmlns:a16="http://schemas.microsoft.com/office/drawing/2014/main" id="{0A73158C-3423-F3A4-DF57-C500984F82F0}"/>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39413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7D2798-FDA7-D4E2-E74A-0C4EE14E37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B7A060-1D9A-A81D-FD1B-5420FA451D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07BD7FF-7476-4B83-C242-58E869F37E67}"/>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920EE678-5274-872B-A17D-DBF2518BBE62}"/>
              </a:ext>
            </a:extLst>
          </p:cNvPr>
          <p:cNvSpPr>
            <a:spLocks noGrp="1"/>
          </p:cNvSpPr>
          <p:nvPr>
            <p:ph type="sldNum" sz="quarter" idx="10"/>
          </p:nvPr>
        </p:nvSpPr>
        <p:spPr/>
        <p:txBody>
          <a:bodyPr/>
          <a:lstStyle/>
          <a:p>
            <a:fld id="{77E1CAEB-67AD-458E-B98A-1074D66B1EF8}" type="slidenum">
              <a:rPr lang="en-US" smtClean="0"/>
              <a:t>30</a:t>
            </a:fld>
            <a:endParaRPr lang="en-US"/>
          </a:p>
        </p:txBody>
      </p:sp>
      <p:sp>
        <p:nvSpPr>
          <p:cNvPr id="5" name="Footer Placeholder 4">
            <a:extLst>
              <a:ext uri="{FF2B5EF4-FFF2-40B4-BE49-F238E27FC236}">
                <a16:creationId xmlns:a16="http://schemas.microsoft.com/office/drawing/2014/main" id="{51BD5F4C-121F-0F72-85B9-37BFCAEE0FE6}"/>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14959345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210340-7316-BB53-2C50-5FD963C88A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373D6ED-C55F-4593-EF12-3D6D9DBEE72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9CCEE3-5003-021D-8161-E774FF5E4137}"/>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7B4CB3A-74D6-8E42-7065-20AAB1E0D1F2}"/>
              </a:ext>
            </a:extLst>
          </p:cNvPr>
          <p:cNvSpPr>
            <a:spLocks noGrp="1"/>
          </p:cNvSpPr>
          <p:nvPr>
            <p:ph type="sldNum" sz="quarter" idx="10"/>
          </p:nvPr>
        </p:nvSpPr>
        <p:spPr/>
        <p:txBody>
          <a:bodyPr/>
          <a:lstStyle/>
          <a:p>
            <a:fld id="{77E1CAEB-67AD-458E-B98A-1074D66B1EF8}" type="slidenum">
              <a:rPr lang="en-US" smtClean="0"/>
              <a:t>31</a:t>
            </a:fld>
            <a:endParaRPr lang="en-US"/>
          </a:p>
        </p:txBody>
      </p:sp>
      <p:sp>
        <p:nvSpPr>
          <p:cNvPr id="5" name="Footer Placeholder 4">
            <a:extLst>
              <a:ext uri="{FF2B5EF4-FFF2-40B4-BE49-F238E27FC236}">
                <a16:creationId xmlns:a16="http://schemas.microsoft.com/office/drawing/2014/main" id="{21B688FC-CE73-D810-62D3-FE83F79F7D4E}"/>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43591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10CEDC-B8CB-EA34-9162-CA17D1E4E24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D450D82-350F-7E80-7EC2-C6C62441DBE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784959-F247-35D1-CC1B-41DE1F55E15F}"/>
              </a:ext>
            </a:extLst>
          </p:cNvPr>
          <p:cNvSpPr>
            <a:spLocks noGrp="1"/>
          </p:cNvSpPr>
          <p:nvPr>
            <p:ph type="body" idx="1"/>
          </p:nvPr>
        </p:nvSpPr>
        <p:spPr/>
        <p:txBody>
          <a:bodyPr/>
          <a:lstStyle/>
          <a:p>
            <a:r>
              <a:rPr lang="en-US" dirty="0"/>
              <a:t>“A GNN is a neural network designed for graphs.”</a:t>
            </a:r>
          </a:p>
          <a:p>
            <a:r>
              <a:rPr lang="en-US" dirty="0"/>
              <a:t>“Each atom starts with some features (element, charge, etc.). At each GNN layer, every atom </a:t>
            </a:r>
            <a:r>
              <a:rPr lang="en-US" b="1" dirty="0"/>
              <a:t>looks at its neighbors</a:t>
            </a:r>
            <a:r>
              <a:rPr lang="en-US" dirty="0"/>
              <a:t> and updates its own vector. This is called </a:t>
            </a:r>
            <a:r>
              <a:rPr lang="en-US" b="1" dirty="0"/>
              <a:t>message passing</a:t>
            </a:r>
            <a:r>
              <a:rPr lang="en-US" dirty="0"/>
              <a:t>.”</a:t>
            </a:r>
          </a:p>
          <a:p>
            <a:r>
              <a:rPr lang="en-US" dirty="0"/>
              <a:t>“After a few layers, each atom’s vector encodes information about a larger part of the molecule.”</a:t>
            </a:r>
          </a:p>
          <a:p>
            <a:r>
              <a:rPr lang="en-US" dirty="0"/>
              <a:t>“Then we </a:t>
            </a:r>
            <a:r>
              <a:rPr lang="en-US" b="1" dirty="0"/>
              <a:t>pool</a:t>
            </a:r>
            <a:r>
              <a:rPr lang="en-US" dirty="0"/>
              <a:t> all atom vectors into a single vector for the whole molecule, and use that to predict toxicity, solubility, etc.”</a:t>
            </a:r>
          </a:p>
          <a:p>
            <a:endParaRPr lang="en-US" dirty="0"/>
          </a:p>
        </p:txBody>
      </p:sp>
      <p:sp>
        <p:nvSpPr>
          <p:cNvPr id="4" name="Slide Number Placeholder 3">
            <a:extLst>
              <a:ext uri="{FF2B5EF4-FFF2-40B4-BE49-F238E27FC236}">
                <a16:creationId xmlns:a16="http://schemas.microsoft.com/office/drawing/2014/main" id="{4D0AC398-EB8D-9529-D70E-C75A99A94CA2}"/>
              </a:ext>
            </a:extLst>
          </p:cNvPr>
          <p:cNvSpPr>
            <a:spLocks noGrp="1"/>
          </p:cNvSpPr>
          <p:nvPr>
            <p:ph type="sldNum" sz="quarter" idx="5"/>
          </p:nvPr>
        </p:nvSpPr>
        <p:spPr/>
        <p:txBody>
          <a:bodyPr/>
          <a:lstStyle/>
          <a:p>
            <a:fld id="{8493F1E3-896D-8741-A1C3-E904EAAC723A}" type="slidenum">
              <a:rPr lang="en-US" smtClean="0"/>
              <a:t>4</a:t>
            </a:fld>
            <a:endParaRPr lang="en-US"/>
          </a:p>
        </p:txBody>
      </p:sp>
    </p:spTree>
    <p:extLst>
      <p:ext uri="{BB962C8B-B14F-4D97-AF65-F5344CB8AC3E}">
        <p14:creationId xmlns:p14="http://schemas.microsoft.com/office/powerpoint/2010/main" val="2102758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where graphs become chemistry: each </a:t>
            </a:r>
            <a:r>
              <a:rPr lang="en-US" b="1" dirty="0"/>
              <a:t>atom is a node</a:t>
            </a:r>
            <a:r>
              <a:rPr lang="en-US" dirty="0"/>
              <a:t>, each </a:t>
            </a:r>
            <a:r>
              <a:rPr lang="en-US" b="1" dirty="0"/>
              <a:t>bond is an edge</a:t>
            </a:r>
            <a:r>
              <a:rPr lang="en-US" dirty="0"/>
              <a:t>.”</a:t>
            </a:r>
          </a:p>
          <a:p>
            <a:r>
              <a:rPr lang="en-US" dirty="0"/>
              <a:t>“For each atom we encode features like: element (C/N/O), formal charge, is it aromatic, degree, hybridization, chirality.”</a:t>
            </a:r>
          </a:p>
          <a:p>
            <a:r>
              <a:rPr lang="en-US" dirty="0"/>
              <a:t>“For each bond we encode: bond type (single, double, triple, aromatic), whether it’s in a ring, conjugated, etc.”</a:t>
            </a:r>
          </a:p>
          <a:p>
            <a:r>
              <a:rPr lang="en-US" dirty="0"/>
              <a:t>“Those features form </a:t>
            </a:r>
            <a:r>
              <a:rPr lang="en-US" sz="1200" kern="1200" dirty="0" err="1">
                <a:solidFill>
                  <a:schemeClr val="tx1"/>
                </a:solidFill>
                <a:latin typeface="+mn-lt"/>
                <a:ea typeface="+mn-ea"/>
                <a:cs typeface="+mn-cs"/>
              </a:rPr>
              <a:t>data.x</a:t>
            </a:r>
            <a:r>
              <a:rPr lang="en-US" dirty="0"/>
              <a:t> and </a:t>
            </a:r>
            <a:r>
              <a:rPr lang="en-US" sz="1200" kern="1200" dirty="0" err="1">
                <a:solidFill>
                  <a:schemeClr val="tx1"/>
                </a:solidFill>
                <a:latin typeface="+mn-lt"/>
                <a:ea typeface="+mn-ea"/>
                <a:cs typeface="+mn-cs"/>
              </a:rPr>
              <a:t>data.edge_attr</a:t>
            </a:r>
            <a:r>
              <a:rPr lang="en-US" dirty="0"/>
              <a:t> in </a:t>
            </a:r>
            <a:r>
              <a:rPr lang="en-US" dirty="0" err="1"/>
              <a:t>PyTorch</a:t>
            </a:r>
            <a:r>
              <a:rPr lang="en-US" dirty="0"/>
              <a:t> Geometric. They are the </a:t>
            </a:r>
            <a:r>
              <a:rPr lang="en-US" i="1" dirty="0"/>
              <a:t>inputs</a:t>
            </a:r>
            <a:r>
              <a:rPr lang="en-US" dirty="0"/>
              <a:t> to our GNN.”</a:t>
            </a:r>
          </a:p>
          <a:p>
            <a:endParaRPr lang="en-US" dirty="0"/>
          </a:p>
        </p:txBody>
      </p:sp>
      <p:sp>
        <p:nvSpPr>
          <p:cNvPr id="4" name="Slide Number Placeholder 3"/>
          <p:cNvSpPr>
            <a:spLocks noGrp="1"/>
          </p:cNvSpPr>
          <p:nvPr>
            <p:ph type="sldNum" sz="quarter" idx="5"/>
          </p:nvPr>
        </p:nvSpPr>
        <p:spPr/>
        <p:txBody>
          <a:bodyPr/>
          <a:lstStyle/>
          <a:p>
            <a:fld id="{24A6D18E-8B09-B24B-9169-4FC527B8D84F}" type="slidenum">
              <a:rPr lang="en-US" smtClean="0"/>
              <a:pPr/>
              <a:t>5</a:t>
            </a:fld>
            <a:endParaRPr lang="en-US"/>
          </a:p>
        </p:txBody>
      </p:sp>
    </p:spTree>
    <p:extLst>
      <p:ext uri="{BB962C8B-B14F-4D97-AF65-F5344CB8AC3E}">
        <p14:creationId xmlns:p14="http://schemas.microsoft.com/office/powerpoint/2010/main" val="36629894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5F57A-91DB-4F6D-EFC8-D2621BE975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A9D097E-648F-3A9C-7744-BC977C34258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E1D2C78-749A-766D-8FD9-F47FD5AEE2C5}"/>
              </a:ext>
            </a:extLst>
          </p:cNvPr>
          <p:cNvSpPr>
            <a:spLocks noGrp="1"/>
          </p:cNvSpPr>
          <p:nvPr>
            <p:ph type="body" idx="1"/>
          </p:nvPr>
        </p:nvSpPr>
        <p:spPr/>
        <p:txBody>
          <a:bodyPr/>
          <a:lstStyle/>
          <a:p>
            <a:r>
              <a:rPr lang="en-US" dirty="0"/>
              <a:t>“We work with three </a:t>
            </a:r>
            <a:r>
              <a:rPr lang="en-US" dirty="0" err="1"/>
              <a:t>MoleculeNet</a:t>
            </a:r>
            <a:r>
              <a:rPr lang="en-US" dirty="0"/>
              <a:t> datasets:</a:t>
            </a:r>
          </a:p>
          <a:p>
            <a:pPr lvl="1"/>
            <a:r>
              <a:rPr lang="en-US" b="1" dirty="0"/>
              <a:t>ESOL</a:t>
            </a:r>
            <a:r>
              <a:rPr lang="en-US" dirty="0"/>
              <a:t> – 1.1k molecules, predicting </a:t>
            </a:r>
            <a:r>
              <a:rPr lang="en-US" b="1" dirty="0" err="1"/>
              <a:t>logS</a:t>
            </a:r>
            <a:r>
              <a:rPr lang="en-US" dirty="0"/>
              <a:t> (aqueous solubility). Regression.</a:t>
            </a:r>
          </a:p>
          <a:p>
            <a:pPr lvl="1"/>
            <a:r>
              <a:rPr lang="en-US" b="1" dirty="0"/>
              <a:t>Tox21</a:t>
            </a:r>
            <a:r>
              <a:rPr lang="en-US" dirty="0"/>
              <a:t> – ~7.8k molecules, </a:t>
            </a:r>
            <a:r>
              <a:rPr lang="en-US" b="1" dirty="0"/>
              <a:t>12 toxicity assays</a:t>
            </a:r>
            <a:r>
              <a:rPr lang="en-US" dirty="0"/>
              <a:t>. Multi-label classification.</a:t>
            </a:r>
          </a:p>
          <a:p>
            <a:pPr lvl="1"/>
            <a:r>
              <a:rPr lang="en-US" b="1" dirty="0"/>
              <a:t>BBBP</a:t>
            </a:r>
            <a:r>
              <a:rPr lang="en-US" dirty="0"/>
              <a:t> – ~2k molecules, </a:t>
            </a:r>
            <a:r>
              <a:rPr lang="en-US" b="1" dirty="0"/>
              <a:t>blood–brain barrier permeability</a:t>
            </a:r>
            <a:r>
              <a:rPr lang="en-US" dirty="0"/>
              <a:t>. Binary classification.”</a:t>
            </a:r>
          </a:p>
          <a:p>
            <a:r>
              <a:rPr lang="en-US" dirty="0"/>
              <a:t>“All datasets are standard benchmarks for molecular property prediction.”</a:t>
            </a:r>
          </a:p>
          <a:p>
            <a:endParaRPr lang="en-US" dirty="0"/>
          </a:p>
        </p:txBody>
      </p:sp>
      <p:sp>
        <p:nvSpPr>
          <p:cNvPr id="4" name="Slide Number Placeholder 3">
            <a:extLst>
              <a:ext uri="{FF2B5EF4-FFF2-40B4-BE49-F238E27FC236}">
                <a16:creationId xmlns:a16="http://schemas.microsoft.com/office/drawing/2014/main" id="{25E57D79-1990-647D-99D3-ED98827DEF41}"/>
              </a:ext>
            </a:extLst>
          </p:cNvPr>
          <p:cNvSpPr>
            <a:spLocks noGrp="1"/>
          </p:cNvSpPr>
          <p:nvPr>
            <p:ph type="sldNum" sz="quarter" idx="5"/>
          </p:nvPr>
        </p:nvSpPr>
        <p:spPr/>
        <p:txBody>
          <a:bodyPr/>
          <a:lstStyle/>
          <a:p>
            <a:fld id="{8493F1E3-896D-8741-A1C3-E904EAAC723A}" type="slidenum">
              <a:rPr lang="en-US" smtClean="0"/>
              <a:t>6</a:t>
            </a:fld>
            <a:endParaRPr lang="en-US"/>
          </a:p>
        </p:txBody>
      </p:sp>
    </p:spTree>
    <p:extLst>
      <p:ext uri="{BB962C8B-B14F-4D97-AF65-F5344CB8AC3E}">
        <p14:creationId xmlns:p14="http://schemas.microsoft.com/office/powerpoint/2010/main" val="1702634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We are comparing 3 NN architectures GCN, GIN and GAT</a:t>
            </a:r>
          </a:p>
          <a:p>
            <a:r>
              <a:rPr lang="en-IN" dirty="0"/>
              <a:t>Then we </a:t>
            </a:r>
            <a:r>
              <a:rPr lang="en-IN" dirty="0" err="1"/>
              <a:t>bencharmarked</a:t>
            </a:r>
            <a:r>
              <a:rPr lang="en-IN" dirty="0"/>
              <a:t> it against the traditional RF to see how our model behaves</a:t>
            </a:r>
          </a:p>
          <a:p>
            <a:r>
              <a:rPr lang="en-IN" dirty="0"/>
              <a:t>Then comes the test generalization where we used scaffold splits which ensures that the testing molecules and the training are different so that our model can learn from the new ones.</a:t>
            </a:r>
          </a:p>
          <a:p>
            <a:r>
              <a:rPr lang="en-IN" dirty="0"/>
              <a:t>And finally we have explainability anal</a:t>
            </a:r>
          </a:p>
        </p:txBody>
      </p:sp>
      <p:sp>
        <p:nvSpPr>
          <p:cNvPr id="4" name="Slide Number Placeholder 3"/>
          <p:cNvSpPr>
            <a:spLocks noGrp="1"/>
          </p:cNvSpPr>
          <p:nvPr>
            <p:ph type="sldNum" sz="quarter" idx="5"/>
          </p:nvPr>
        </p:nvSpPr>
        <p:spPr/>
        <p:txBody>
          <a:bodyPr/>
          <a:lstStyle/>
          <a:p>
            <a:fld id="{24A6D18E-8B09-B24B-9169-4FC527B8D84F}" type="slidenum">
              <a:rPr lang="en-US" smtClean="0"/>
              <a:pPr/>
              <a:t>7</a:t>
            </a:fld>
            <a:endParaRPr lang="en-US"/>
          </a:p>
        </p:txBody>
      </p:sp>
    </p:spTree>
    <p:extLst>
      <p:ext uri="{BB962C8B-B14F-4D97-AF65-F5344CB8AC3E}">
        <p14:creationId xmlns:p14="http://schemas.microsoft.com/office/powerpoint/2010/main" val="24431769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8DC46E-FC5E-6182-F121-E8D2711BE5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D10F38-E4CC-ECBA-68BA-ABAB37A7234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E579EE5-70B9-68E1-AEC3-B357A4C2FE47}"/>
              </a:ext>
            </a:extLst>
          </p:cNvPr>
          <p:cNvSpPr>
            <a:spLocks noGrp="1"/>
          </p:cNvSpPr>
          <p:nvPr>
            <p:ph type="body" idx="1"/>
          </p:nvPr>
        </p:nvSpPr>
        <p:spPr/>
        <p:txBody>
          <a:bodyPr/>
          <a:lstStyle/>
          <a:p>
            <a:r>
              <a:rPr lang="en-US" dirty="0"/>
              <a:t>“We use </a:t>
            </a:r>
            <a:r>
              <a:rPr lang="en-US" b="1" dirty="0" err="1"/>
              <a:t>RDKit</a:t>
            </a:r>
            <a:r>
              <a:rPr lang="en-US" dirty="0"/>
              <a:t> to compute all atom and bond features.”</a:t>
            </a:r>
          </a:p>
          <a:p>
            <a:r>
              <a:rPr lang="en-US" dirty="0"/>
              <a:t>“For atoms: atomic number, degree, formal charge, aromaticity, hybridization, chirality, valence, etc.”</a:t>
            </a:r>
          </a:p>
          <a:p>
            <a:r>
              <a:rPr lang="en-US" dirty="0"/>
              <a:t>“For bonds: bond type, conjugation status, ring membership, stereo configuration.”</a:t>
            </a:r>
          </a:p>
          <a:p>
            <a:r>
              <a:rPr lang="en-US" dirty="0"/>
              <a:t>“We one-hot encode or otherwise numericize these features so the GNN can learn from them.”</a:t>
            </a:r>
          </a:p>
          <a:p>
            <a:endParaRPr lang="en-US" dirty="0"/>
          </a:p>
        </p:txBody>
      </p:sp>
      <p:sp>
        <p:nvSpPr>
          <p:cNvPr id="4" name="Slide Number Placeholder 3">
            <a:extLst>
              <a:ext uri="{FF2B5EF4-FFF2-40B4-BE49-F238E27FC236}">
                <a16:creationId xmlns:a16="http://schemas.microsoft.com/office/drawing/2014/main" id="{8E1B2FF1-D648-FE5F-D79B-68356134E229}"/>
              </a:ext>
            </a:extLst>
          </p:cNvPr>
          <p:cNvSpPr>
            <a:spLocks noGrp="1"/>
          </p:cNvSpPr>
          <p:nvPr>
            <p:ph type="sldNum" sz="quarter" idx="5"/>
          </p:nvPr>
        </p:nvSpPr>
        <p:spPr/>
        <p:txBody>
          <a:bodyPr/>
          <a:lstStyle/>
          <a:p>
            <a:fld id="{8493F1E3-896D-8741-A1C3-E904EAAC723A}" type="slidenum">
              <a:rPr lang="en-US" smtClean="0"/>
              <a:t>8</a:t>
            </a:fld>
            <a:endParaRPr lang="en-US"/>
          </a:p>
        </p:txBody>
      </p:sp>
    </p:spTree>
    <p:extLst>
      <p:ext uri="{BB962C8B-B14F-4D97-AF65-F5344CB8AC3E}">
        <p14:creationId xmlns:p14="http://schemas.microsoft.com/office/powerpoint/2010/main" val="705574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Background Summary</a:t>
            </a:r>
            <a:endParaRPr lang="en-US" dirty="0"/>
          </a:p>
          <a:p>
            <a:r>
              <a:rPr lang="en-US" dirty="0"/>
              <a:t>Traditional QSAR models rely on fixed fingerprints and RF/MLP, but they often break on unseen molecular scaffolds.</a:t>
            </a:r>
          </a:p>
          <a:p>
            <a:r>
              <a:rPr lang="en-US" dirty="0" err="1"/>
              <a:t>MoleculeNet</a:t>
            </a:r>
            <a:r>
              <a:rPr lang="en-US" dirty="0"/>
              <a:t> standardized datasets like Tox21 and ESOL and set the benchmark metrics we follow.</a:t>
            </a:r>
          </a:p>
          <a:p>
            <a:r>
              <a:rPr lang="en-US" dirty="0"/>
              <a:t>Recent work shows GNNs especially GAT and MPNNs improve ADMET prediction by learning directly from molecular graphs.</a:t>
            </a:r>
          </a:p>
          <a:p>
            <a:r>
              <a:rPr lang="en-US" b="1" dirty="0"/>
              <a:t>Our Contributions</a:t>
            </a:r>
            <a:endParaRPr lang="en-US" dirty="0"/>
          </a:p>
          <a:p>
            <a:r>
              <a:rPr lang="en-US" dirty="0"/>
              <a:t>Directly compare three GNNs against RF/MLP under identical conditions.</a:t>
            </a:r>
          </a:p>
          <a:p>
            <a:r>
              <a:rPr lang="en-US" dirty="0"/>
              <a:t>Use scaffold splits to measure real generalization, not memorization.</a:t>
            </a:r>
          </a:p>
          <a:p>
            <a:r>
              <a:rPr lang="en-US" dirty="0"/>
              <a:t>Add interpretability through GAT attention maps.</a:t>
            </a:r>
          </a:p>
          <a:p>
            <a:r>
              <a:rPr lang="en-US" dirty="0"/>
              <a:t>Evaluate across multiple task types: toxicity (Tox21/BBBP) and solubility (ESOL).</a:t>
            </a:r>
          </a:p>
          <a:p>
            <a:endParaRPr lang="en-US" dirty="0"/>
          </a:p>
        </p:txBody>
      </p:sp>
      <p:sp>
        <p:nvSpPr>
          <p:cNvPr id="4" name="Slide Number Placeholder 3"/>
          <p:cNvSpPr>
            <a:spLocks noGrp="1"/>
          </p:cNvSpPr>
          <p:nvPr>
            <p:ph type="sldNum" sz="quarter" idx="5"/>
          </p:nvPr>
        </p:nvSpPr>
        <p:spPr/>
        <p:txBody>
          <a:bodyPr/>
          <a:lstStyle/>
          <a:p>
            <a:fld id="{24A6D18E-8B09-B24B-9169-4FC527B8D84F}" type="slidenum">
              <a:rPr lang="en-US" smtClean="0"/>
              <a:pPr/>
              <a:t>9</a:t>
            </a:fld>
            <a:endParaRPr lang="en-US"/>
          </a:p>
        </p:txBody>
      </p:sp>
    </p:spTree>
    <p:extLst>
      <p:ext uri="{BB962C8B-B14F-4D97-AF65-F5344CB8AC3E}">
        <p14:creationId xmlns:p14="http://schemas.microsoft.com/office/powerpoint/2010/main" val="34793274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1ABA3E-AF6B-9D9E-C83C-331220EB2AE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8CE8074-507C-7B9A-68B6-DC7F8978FA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3F344F7-67CA-EADD-2DAD-09FC3FAA66FE}"/>
              </a:ext>
            </a:extLst>
          </p:cNvPr>
          <p:cNvSpPr>
            <a:spLocks noGrp="1"/>
          </p:cNvSpPr>
          <p:nvPr>
            <p:ph type="body" idx="1"/>
          </p:nvPr>
        </p:nvSpPr>
        <p:spPr/>
        <p:txBody>
          <a:bodyPr/>
          <a:lstStyle/>
          <a:p>
            <a:r>
              <a:rPr lang="en-US" b="1" dirty="0"/>
              <a:t>“For Tox21</a:t>
            </a:r>
            <a:r>
              <a:rPr lang="en-US" dirty="0"/>
              <a:t>, the model has to learn signals from 12 different toxicity tests, so it’s a good measure of how well it handles biological complexity. We use macro ROC-AUC to see how well it separates toxic from non-toxic across all tasks.</a:t>
            </a:r>
          </a:p>
          <a:p>
            <a:r>
              <a:rPr lang="en-US" b="1" dirty="0"/>
              <a:t>For BBBP, </a:t>
            </a:r>
            <a:r>
              <a:rPr lang="en-US" dirty="0"/>
              <a:t>the goal is to predict whether a molecule crosses the blood–brain barrier. Even tiny structural changes can flip the outcome, so ROC-AUC tells us if the model is really capturing the patterns behind permeability.</a:t>
            </a:r>
          </a:p>
          <a:p>
            <a:r>
              <a:rPr lang="en-US" b="1" dirty="0"/>
              <a:t>For ESOL, </a:t>
            </a:r>
            <a:r>
              <a:rPr lang="en-US" dirty="0"/>
              <a:t>we’re predicting solubility a pure physical chemistry property with no biology involved. RMSE and MAE show how close the predictions are to real values.</a:t>
            </a:r>
          </a:p>
          <a:p>
            <a:r>
              <a:rPr lang="en-US" dirty="0"/>
              <a:t>Using all three datasets gives us a complete picture:</a:t>
            </a:r>
            <a:br>
              <a:rPr lang="en-US" dirty="0"/>
            </a:br>
            <a:r>
              <a:rPr lang="en-US" dirty="0"/>
              <a:t>Tox21 tests biological understanding,</a:t>
            </a:r>
            <a:br>
              <a:rPr lang="en-US" dirty="0"/>
            </a:br>
            <a:r>
              <a:rPr lang="en-US" dirty="0"/>
              <a:t>BBBP tests permeability behavior,</a:t>
            </a:r>
            <a:br>
              <a:rPr lang="en-US" dirty="0"/>
            </a:br>
            <a:r>
              <a:rPr lang="en-US" dirty="0"/>
              <a:t>and ESOL tests fundamental chemical structure-property relationships.</a:t>
            </a:r>
          </a:p>
          <a:p>
            <a:r>
              <a:rPr lang="en-US" dirty="0"/>
              <a:t>Together, they reveal whether the model truly learns chemistry, instead of just memorizing data.</a:t>
            </a:r>
          </a:p>
          <a:p>
            <a:endParaRPr lang="en-US" dirty="0"/>
          </a:p>
        </p:txBody>
      </p:sp>
      <p:sp>
        <p:nvSpPr>
          <p:cNvPr id="4" name="Slide Number Placeholder 3">
            <a:extLst>
              <a:ext uri="{FF2B5EF4-FFF2-40B4-BE49-F238E27FC236}">
                <a16:creationId xmlns:a16="http://schemas.microsoft.com/office/drawing/2014/main" id="{579DDDC3-0AE8-1E06-E219-8837C69D83D3}"/>
              </a:ext>
            </a:extLst>
          </p:cNvPr>
          <p:cNvSpPr>
            <a:spLocks noGrp="1"/>
          </p:cNvSpPr>
          <p:nvPr>
            <p:ph type="sldNum" sz="quarter" idx="5"/>
          </p:nvPr>
        </p:nvSpPr>
        <p:spPr/>
        <p:txBody>
          <a:bodyPr/>
          <a:lstStyle/>
          <a:p>
            <a:fld id="{8493F1E3-896D-8741-A1C3-E904EAAC723A}" type="slidenum">
              <a:rPr lang="en-US" smtClean="0"/>
              <a:t>10</a:t>
            </a:fld>
            <a:endParaRPr lang="en-US"/>
          </a:p>
        </p:txBody>
      </p:sp>
    </p:spTree>
    <p:extLst>
      <p:ext uri="{BB962C8B-B14F-4D97-AF65-F5344CB8AC3E}">
        <p14:creationId xmlns:p14="http://schemas.microsoft.com/office/powerpoint/2010/main" val="883337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0"/>
            <a:ext cx="9144000" cy="1828800"/>
          </a:xfrm>
          <a:prstGeom prst="rect">
            <a:avLst/>
          </a:prstGeom>
          <a:solidFill>
            <a:srgbClr val="CE1126"/>
          </a:solidFill>
          <a:ln w="9525">
            <a:noFill/>
            <a:miter lim="800000"/>
            <a:headEnd/>
            <a:tailEnd/>
          </a:ln>
          <a:effectLst/>
        </p:spPr>
        <p:txBody>
          <a:bodyPr wrap="none" anchor="ctr">
            <a:prstTxWarp prst="textNoShape">
              <a:avLst/>
            </a:prstTxWarp>
          </a:bodyPr>
          <a:lstStyle/>
          <a:p>
            <a:endParaRPr lang="en-US"/>
          </a:p>
        </p:txBody>
      </p:sp>
      <p:sp>
        <p:nvSpPr>
          <p:cNvPr id="3076" name="Rectangle 4"/>
          <p:cNvSpPr>
            <a:spLocks noGrp="1" noChangeArrowheads="1"/>
          </p:cNvSpPr>
          <p:nvPr>
            <p:ph type="ctrTitle"/>
          </p:nvPr>
        </p:nvSpPr>
        <p:spPr>
          <a:xfrm>
            <a:off x="533400" y="2514600"/>
            <a:ext cx="8077200" cy="1066800"/>
          </a:xfrm>
        </p:spPr>
        <p:txBody>
          <a:bodyPr anchor="b"/>
          <a:lstStyle>
            <a:lvl1pPr algn="ctr">
              <a:defRPr sz="4000" b="1">
                <a:solidFill>
                  <a:schemeClr val="accent6">
                    <a:lumMod val="75000"/>
                  </a:schemeClr>
                </a:solidFill>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077" name="Rectangle 5"/>
          <p:cNvSpPr>
            <a:spLocks noGrp="1" noChangeArrowheads="1"/>
          </p:cNvSpPr>
          <p:nvPr>
            <p:ph type="subTitle" idx="1"/>
          </p:nvPr>
        </p:nvSpPr>
        <p:spPr>
          <a:xfrm>
            <a:off x="533400" y="4038600"/>
            <a:ext cx="8077200" cy="914400"/>
          </a:xfrm>
        </p:spPr>
        <p:txBody>
          <a:bodyPr/>
          <a:lstStyle>
            <a:lvl1pPr marL="0" indent="0" algn="ctr">
              <a:buFont typeface="Times" charset="0"/>
              <a:buNone/>
              <a:defRPr sz="3600">
                <a:latin typeface="Times New Roman" panose="02020603050405020304" pitchFamily="18" charset="0"/>
                <a:cs typeface="Times New Roman" panose="02020603050405020304" pitchFamily="18" charset="0"/>
              </a:defRPr>
            </a:lvl1pPr>
          </a:lstStyle>
          <a:p>
            <a:r>
              <a:rPr lang="en-US" dirty="0"/>
              <a:t>Click to edit Master subtitle style</a:t>
            </a:r>
          </a:p>
        </p:txBody>
      </p:sp>
      <p:sp>
        <p:nvSpPr>
          <p:cNvPr id="3078" name="Text Box 6"/>
          <p:cNvSpPr txBox="1">
            <a:spLocks noChangeArrowheads="1"/>
          </p:cNvSpPr>
          <p:nvPr/>
        </p:nvSpPr>
        <p:spPr bwMode="auto">
          <a:xfrm>
            <a:off x="212725" y="3489325"/>
            <a:ext cx="184150" cy="457200"/>
          </a:xfrm>
          <a:prstGeom prst="rect">
            <a:avLst/>
          </a:prstGeom>
          <a:noFill/>
          <a:ln w="9525">
            <a:noFill/>
            <a:miter lim="800000"/>
            <a:headEnd/>
            <a:tailEnd/>
          </a:ln>
          <a:effectLst/>
        </p:spPr>
        <p:txBody>
          <a:bodyPr wrap="none">
            <a:prstTxWarp prst="textNoShape">
              <a:avLst/>
            </a:prstTxWarp>
            <a:spAutoFit/>
          </a:bodyPr>
          <a:lstStyle/>
          <a:p>
            <a:endParaRPr lang="en-US"/>
          </a:p>
        </p:txBody>
      </p:sp>
      <p:sp>
        <p:nvSpPr>
          <p:cNvPr id="3079" name="Text Box 7"/>
          <p:cNvSpPr txBox="1">
            <a:spLocks noChangeArrowheads="1"/>
          </p:cNvSpPr>
          <p:nvPr/>
        </p:nvSpPr>
        <p:spPr bwMode="auto">
          <a:xfrm>
            <a:off x="468313" y="1295400"/>
            <a:ext cx="2976199" cy="338554"/>
          </a:xfrm>
          <a:prstGeom prst="rect">
            <a:avLst/>
          </a:prstGeom>
          <a:noFill/>
          <a:ln w="9525">
            <a:noFill/>
            <a:miter lim="800000"/>
            <a:headEnd/>
            <a:tailEnd/>
          </a:ln>
          <a:effectLst/>
        </p:spPr>
        <p:txBody>
          <a:bodyPr wrap="none">
            <a:prstTxWarp prst="textNoShape">
              <a:avLst/>
            </a:prstTxWarp>
            <a:spAutoFit/>
          </a:bodyPr>
          <a:lstStyle/>
          <a:p>
            <a:r>
              <a:rPr lang="en-US" sz="1600" dirty="0">
                <a:solidFill>
                  <a:schemeClr val="bg1"/>
                </a:solidFill>
                <a:latin typeface="Univers 65 Bold" charset="0"/>
              </a:rPr>
              <a:t>Department of Computer Science</a:t>
            </a:r>
          </a:p>
        </p:txBody>
      </p:sp>
      <p:sp>
        <p:nvSpPr>
          <p:cNvPr id="9" name="Slide Number Placeholder 5"/>
          <p:cNvSpPr>
            <a:spLocks noGrp="1"/>
          </p:cNvSpPr>
          <p:nvPr>
            <p:ph type="sldNum" sz="quarter" idx="4"/>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latin typeface="Times New Roman" panose="02020603050405020304" pitchFamily="18" charset="0"/>
                <a:cs typeface="Times New Roman" panose="02020603050405020304" pitchFamily="18" charset="0"/>
              </a:defRPr>
            </a:lvl1pPr>
          </a:lstStyle>
          <a:p>
            <a:fld id="{179A9A4E-4C82-4D44-9372-C31BB3818094}" type="slidenum">
              <a:rPr lang="en-US" smtClean="0"/>
              <a:pPr/>
              <a:t>‹#›</a:t>
            </a:fld>
            <a:endParaRPr lang="en-US" dirty="0">
              <a:latin typeface="Times New Roman" panose="02020603050405020304" pitchFamily="18" charset="0"/>
              <a:cs typeface="Times New Roman" panose="02020603050405020304" pitchFamily="18" charset="0"/>
            </a:endParaRPr>
          </a:p>
        </p:txBody>
      </p:sp>
      <p:pic>
        <p:nvPicPr>
          <p:cNvPr id="10" name="Picture 11" descr="ISU LEFT white.eps"/>
          <p:cNvPicPr>
            <a:picLocks noChangeAspect="1"/>
          </p:cNvPicPr>
          <p:nvPr userDrawn="1"/>
        </p:nvPicPr>
        <p:blipFill>
          <a:blip r:embed="rId2"/>
          <a:srcRect b="38235"/>
          <a:stretch>
            <a:fillRect/>
          </a:stretch>
        </p:blipFill>
        <p:spPr bwMode="auto">
          <a:xfrm>
            <a:off x="533400" y="830263"/>
            <a:ext cx="4724400" cy="388937"/>
          </a:xfrm>
          <a:prstGeom prst="rect">
            <a:avLst/>
          </a:prstGeom>
          <a:noFill/>
          <a:ln w="9525">
            <a:noFill/>
            <a:miter lim="800000"/>
            <a:headEnd/>
            <a:tailEnd/>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5"/>
          <p:cNvSpPr>
            <a:spLocks noGrp="1"/>
          </p:cNvSpPr>
          <p:nvPr>
            <p:ph type="sldNum" sz="quarter" idx="4"/>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9A9A4E-4C82-4D44-9372-C31BB3818094}"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57950" y="152400"/>
            <a:ext cx="2000250" cy="50292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2400"/>
            <a:ext cx="5848350" cy="5029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5"/>
          <p:cNvSpPr>
            <a:spLocks noGrp="1"/>
          </p:cNvSpPr>
          <p:nvPr>
            <p:ph type="sldNum" sz="quarter" idx="4"/>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9A9A4E-4C82-4D44-9372-C31BB3818094}"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en-US"/>
              <a:t>Click to edit Master title style</a:t>
            </a:r>
          </a:p>
        </p:txBody>
      </p:sp>
      <p:sp>
        <p:nvSpPr>
          <p:cNvPr id="3" name="Content Placeholder 2"/>
          <p:cNvSpPr>
            <a:spLocks noGrp="1"/>
          </p:cNvSpPr>
          <p:nvPr>
            <p:ph idx="1"/>
          </p:nvPr>
        </p:nvSpPr>
        <p:spPr>
          <a:xfrm>
            <a:off x="838200" y="1371600"/>
            <a:ext cx="7620000" cy="4343400"/>
          </a:xfrm>
        </p:spPr>
        <p:txBody>
          <a:bodyPr/>
          <a:lstStyle>
            <a:lvl1pPr>
              <a:defRPr>
                <a:solidFill>
                  <a:schemeClr val="tx1"/>
                </a:solidFill>
                <a:latin typeface="Times New Roman" panose="02020603050405020304" pitchFamily="18" charset="0"/>
                <a:cs typeface="Times New Roman" panose="02020603050405020304" pitchFamily="18" charset="0"/>
              </a:defRPr>
            </a:lvl1pPr>
            <a:lvl2pPr>
              <a:defRPr>
                <a:solidFill>
                  <a:schemeClr val="tx1"/>
                </a:solidFill>
                <a:latin typeface="Times New Roman" panose="02020603050405020304" pitchFamily="18" charset="0"/>
                <a:cs typeface="Times New Roman" panose="02020603050405020304" pitchFamily="18" charset="0"/>
              </a:defRPr>
            </a:lvl2pPr>
            <a:lvl3pPr>
              <a:defRPr>
                <a:solidFill>
                  <a:schemeClr val="tx1"/>
                </a:solidFill>
                <a:latin typeface="Times New Roman" panose="02020603050405020304" pitchFamily="18" charset="0"/>
                <a:cs typeface="Times New Roman" panose="02020603050405020304" pitchFamily="18" charset="0"/>
              </a:defRPr>
            </a:lvl3pPr>
            <a:lvl4pPr>
              <a:defRPr>
                <a:solidFill>
                  <a:schemeClr val="tx1"/>
                </a:solidFill>
                <a:latin typeface="Times New Roman" panose="02020603050405020304" pitchFamily="18" charset="0"/>
                <a:cs typeface="Times New Roman" panose="02020603050405020304" pitchFamily="18" charset="0"/>
              </a:defRPr>
            </a:lvl4pPr>
            <a:lvl5pPr>
              <a:defRPr>
                <a:solidFill>
                  <a:schemeClr val="tx1"/>
                </a:solidFill>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latin typeface="Times New Roman" panose="02020603050405020304" pitchFamily="18" charset="0"/>
                <a:cs typeface="Times New Roman" panose="02020603050405020304" pitchFamily="18" charset="0"/>
              </a:defRPr>
            </a:lvl1pPr>
          </a:lstStyle>
          <a:p>
            <a:fld id="{179A9A4E-4C82-4D44-9372-C31BB3818094}" type="slidenum">
              <a:rPr lang="en-US" smtClean="0"/>
              <a:pPr/>
              <a:t>‹#›</a:t>
            </a:fld>
            <a:endParaRPr lang="en-US" dirty="0">
              <a:latin typeface="Times New Roman" panose="02020603050405020304" pitchFamily="18" charset="0"/>
              <a:cs typeface="Times New Roman" panose="02020603050405020304" pitchFamily="18"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dirty="0"/>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
        <p:nvSpPr>
          <p:cNvPr id="6" name="Slide Number Placeholder 5"/>
          <p:cNvSpPr>
            <a:spLocks noGrp="1"/>
          </p:cNvSpPr>
          <p:nvPr>
            <p:ph type="sldNum" sz="quarter" idx="4"/>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9A9A4E-4C82-4D44-9372-C31BB3818094}"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066800"/>
            <a:ext cx="37338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4400" y="1066800"/>
            <a:ext cx="37338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4"/>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9A9A4E-4C82-4D44-9372-C31BB3818094}"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p:cNvSpPr>
            <a:spLocks noGrp="1"/>
          </p:cNvSpPr>
          <p:nvPr>
            <p:ph type="sldNum" sz="quarter" idx="10"/>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9A9A4E-4C82-4D44-9372-C31BB3818094}"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5"/>
          <p:cNvSpPr>
            <a:spLocks noGrp="1"/>
          </p:cNvSpPr>
          <p:nvPr>
            <p:ph type="sldNum" sz="quarter" idx="4"/>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9A9A4E-4C82-4D44-9372-C31BB3818094}"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5"/>
          <p:cNvSpPr>
            <a:spLocks noGrp="1"/>
          </p:cNvSpPr>
          <p:nvPr>
            <p:ph type="sldNum" sz="quarter" idx="4"/>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9A9A4E-4C82-4D44-9372-C31BB3818094}"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Slide Number Placeholder 5"/>
          <p:cNvSpPr>
            <a:spLocks noGrp="1"/>
          </p:cNvSpPr>
          <p:nvPr>
            <p:ph type="sldNum" sz="quarter" idx="4"/>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9A9A4E-4C82-4D44-9372-C31BB3818094}"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Slide Number Placeholder 5"/>
          <p:cNvSpPr>
            <a:spLocks noGrp="1"/>
          </p:cNvSpPr>
          <p:nvPr>
            <p:ph type="sldNum" sz="quarter" idx="4"/>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9A9A4E-4C82-4D44-9372-C31BB3818094}"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2" name="Rectangle 8"/>
          <p:cNvSpPr>
            <a:spLocks noChangeArrowheads="1"/>
          </p:cNvSpPr>
          <p:nvPr userDrawn="1"/>
        </p:nvSpPr>
        <p:spPr bwMode="auto">
          <a:xfrm>
            <a:off x="0" y="6096000"/>
            <a:ext cx="9144000" cy="762000"/>
          </a:xfrm>
          <a:prstGeom prst="rect">
            <a:avLst/>
          </a:prstGeom>
          <a:solidFill>
            <a:srgbClr val="CE1126"/>
          </a:solidFill>
          <a:ln w="9525">
            <a:noFill/>
            <a:miter lim="800000"/>
            <a:headEnd/>
            <a:tailEnd/>
          </a:ln>
          <a:effectLst/>
        </p:spPr>
        <p:txBody>
          <a:bodyPr wrap="none" anchor="ctr">
            <a:prstTxWarp prst="textNoShape">
              <a:avLst/>
            </a:prstTxWarp>
          </a:bodyPr>
          <a:lstStyle/>
          <a:p>
            <a:endParaRPr lang="en-US"/>
          </a:p>
        </p:txBody>
      </p:sp>
      <p:sp>
        <p:nvSpPr>
          <p:cNvPr id="1026" name="Rectangle 2"/>
          <p:cNvSpPr>
            <a:spLocks noGrp="1" noChangeArrowheads="1"/>
          </p:cNvSpPr>
          <p:nvPr>
            <p:ph type="title"/>
          </p:nvPr>
        </p:nvSpPr>
        <p:spPr bwMode="auto">
          <a:xfrm>
            <a:off x="457200" y="1524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838200" y="1371600"/>
            <a:ext cx="7620000" cy="426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35" name="Text Box 11"/>
          <p:cNvSpPr txBox="1">
            <a:spLocks noChangeArrowheads="1"/>
          </p:cNvSpPr>
          <p:nvPr/>
        </p:nvSpPr>
        <p:spPr bwMode="auto">
          <a:xfrm>
            <a:off x="212725" y="3489325"/>
            <a:ext cx="184150" cy="457200"/>
          </a:xfrm>
          <a:prstGeom prst="rect">
            <a:avLst/>
          </a:prstGeom>
          <a:noFill/>
          <a:ln w="9525">
            <a:noFill/>
            <a:miter lim="800000"/>
            <a:headEnd/>
            <a:tailEnd/>
          </a:ln>
          <a:effectLst/>
        </p:spPr>
        <p:txBody>
          <a:bodyPr wrap="none">
            <a:prstTxWarp prst="textNoShape">
              <a:avLst/>
            </a:prstTxWarp>
            <a:spAutoFit/>
          </a:bodyPr>
          <a:lstStyle/>
          <a:p>
            <a:endParaRPr lang="en-US"/>
          </a:p>
        </p:txBody>
      </p:sp>
      <p:sp>
        <p:nvSpPr>
          <p:cNvPr id="1036" name="Text Box 12"/>
          <p:cNvSpPr txBox="1">
            <a:spLocks noChangeArrowheads="1"/>
          </p:cNvSpPr>
          <p:nvPr userDrawn="1"/>
        </p:nvSpPr>
        <p:spPr bwMode="auto">
          <a:xfrm>
            <a:off x="5877289" y="6324600"/>
            <a:ext cx="2976199" cy="338554"/>
          </a:xfrm>
          <a:prstGeom prst="rect">
            <a:avLst/>
          </a:prstGeom>
          <a:noFill/>
          <a:ln w="9525">
            <a:noFill/>
            <a:miter lim="800000"/>
            <a:headEnd/>
            <a:tailEnd/>
          </a:ln>
          <a:effectLst/>
        </p:spPr>
        <p:txBody>
          <a:bodyPr wrap="none">
            <a:prstTxWarp prst="textNoShape">
              <a:avLst/>
            </a:prstTxWarp>
            <a:spAutoFit/>
          </a:bodyPr>
          <a:lstStyle/>
          <a:p>
            <a:pPr algn="r"/>
            <a:r>
              <a:rPr lang="en-US" sz="1600" dirty="0">
                <a:solidFill>
                  <a:schemeClr val="bg1"/>
                </a:solidFill>
                <a:latin typeface="Univers 65 Bold" charset="0"/>
              </a:rPr>
              <a:t>Department of Computer Science</a:t>
            </a:r>
          </a:p>
        </p:txBody>
      </p:sp>
      <p:sp>
        <p:nvSpPr>
          <p:cNvPr id="9" name="Slide Number Placeholder 5"/>
          <p:cNvSpPr>
            <a:spLocks noGrp="1"/>
          </p:cNvSpPr>
          <p:nvPr>
            <p:ph type="sldNum" sz="quarter" idx="4"/>
          </p:nvPr>
        </p:nvSpPr>
        <p:spPr>
          <a:xfrm>
            <a:off x="6553200" y="571500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9A9A4E-4C82-4D44-9372-C31BB3818094}" type="slidenum">
              <a:rPr lang="en-US" smtClean="0"/>
              <a:pPr/>
              <a:t>‹#›</a:t>
            </a:fld>
            <a:endParaRPr lang="en-US" dirty="0"/>
          </a:p>
        </p:txBody>
      </p:sp>
      <p:pic>
        <p:nvPicPr>
          <p:cNvPr id="12" name="Picture 11" descr="ISU LEFT white.eps"/>
          <p:cNvPicPr>
            <a:picLocks noChangeAspect="1"/>
          </p:cNvPicPr>
          <p:nvPr userDrawn="1"/>
        </p:nvPicPr>
        <p:blipFill>
          <a:blip r:embed="rId13"/>
          <a:srcRect b="38235"/>
          <a:stretch>
            <a:fillRect/>
          </a:stretch>
        </p:blipFill>
        <p:spPr bwMode="auto">
          <a:xfrm>
            <a:off x="533400" y="6365927"/>
            <a:ext cx="3200400" cy="263473"/>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rtl="0" fontAlgn="base">
        <a:spcBef>
          <a:spcPct val="0"/>
        </a:spcBef>
        <a:spcAft>
          <a:spcPct val="0"/>
        </a:spcAft>
        <a:defRPr sz="3500">
          <a:solidFill>
            <a:srgbClr val="CE1126"/>
          </a:solidFill>
          <a:latin typeface="+mj-lt"/>
          <a:ea typeface="+mj-ea"/>
          <a:cs typeface="+mj-cs"/>
        </a:defRPr>
      </a:lvl1pPr>
      <a:lvl2pPr algn="l" rtl="0" fontAlgn="base">
        <a:spcBef>
          <a:spcPct val="0"/>
        </a:spcBef>
        <a:spcAft>
          <a:spcPct val="0"/>
        </a:spcAft>
        <a:defRPr sz="3500">
          <a:solidFill>
            <a:srgbClr val="CE1126"/>
          </a:solidFill>
          <a:latin typeface="Univers 67 CondensedBold" charset="0"/>
        </a:defRPr>
      </a:lvl2pPr>
      <a:lvl3pPr algn="l" rtl="0" fontAlgn="base">
        <a:spcBef>
          <a:spcPct val="0"/>
        </a:spcBef>
        <a:spcAft>
          <a:spcPct val="0"/>
        </a:spcAft>
        <a:defRPr sz="3500">
          <a:solidFill>
            <a:srgbClr val="CE1126"/>
          </a:solidFill>
          <a:latin typeface="Univers 67 CondensedBold" charset="0"/>
        </a:defRPr>
      </a:lvl3pPr>
      <a:lvl4pPr algn="l" rtl="0" fontAlgn="base">
        <a:spcBef>
          <a:spcPct val="0"/>
        </a:spcBef>
        <a:spcAft>
          <a:spcPct val="0"/>
        </a:spcAft>
        <a:defRPr sz="3500">
          <a:solidFill>
            <a:srgbClr val="CE1126"/>
          </a:solidFill>
          <a:latin typeface="Univers 67 CondensedBold" charset="0"/>
        </a:defRPr>
      </a:lvl4pPr>
      <a:lvl5pPr algn="l" rtl="0" fontAlgn="base">
        <a:spcBef>
          <a:spcPct val="0"/>
        </a:spcBef>
        <a:spcAft>
          <a:spcPct val="0"/>
        </a:spcAft>
        <a:defRPr sz="3500">
          <a:solidFill>
            <a:srgbClr val="CE1126"/>
          </a:solidFill>
          <a:latin typeface="Univers 67 CondensedBold" charset="0"/>
        </a:defRPr>
      </a:lvl5pPr>
      <a:lvl6pPr marL="457200" algn="l" rtl="0" fontAlgn="base">
        <a:spcBef>
          <a:spcPct val="0"/>
        </a:spcBef>
        <a:spcAft>
          <a:spcPct val="0"/>
        </a:spcAft>
        <a:defRPr sz="3500">
          <a:solidFill>
            <a:srgbClr val="CE1126"/>
          </a:solidFill>
          <a:latin typeface="Univers 67 CondensedBold" charset="0"/>
        </a:defRPr>
      </a:lvl6pPr>
      <a:lvl7pPr marL="914400" algn="l" rtl="0" fontAlgn="base">
        <a:spcBef>
          <a:spcPct val="0"/>
        </a:spcBef>
        <a:spcAft>
          <a:spcPct val="0"/>
        </a:spcAft>
        <a:defRPr sz="3500">
          <a:solidFill>
            <a:srgbClr val="CE1126"/>
          </a:solidFill>
          <a:latin typeface="Univers 67 CondensedBold" charset="0"/>
        </a:defRPr>
      </a:lvl7pPr>
      <a:lvl8pPr marL="1371600" algn="l" rtl="0" fontAlgn="base">
        <a:spcBef>
          <a:spcPct val="0"/>
        </a:spcBef>
        <a:spcAft>
          <a:spcPct val="0"/>
        </a:spcAft>
        <a:defRPr sz="3500">
          <a:solidFill>
            <a:srgbClr val="CE1126"/>
          </a:solidFill>
          <a:latin typeface="Univers 67 CondensedBold" charset="0"/>
        </a:defRPr>
      </a:lvl8pPr>
      <a:lvl9pPr marL="1828800" algn="l" rtl="0" fontAlgn="base">
        <a:spcBef>
          <a:spcPct val="0"/>
        </a:spcBef>
        <a:spcAft>
          <a:spcPct val="0"/>
        </a:spcAft>
        <a:defRPr sz="3500">
          <a:solidFill>
            <a:srgbClr val="CE1126"/>
          </a:solidFill>
          <a:latin typeface="Univers 67 CondensedBold" charset="0"/>
        </a:defRPr>
      </a:lvl9pPr>
    </p:titleStyle>
    <p:bodyStyle>
      <a:lvl1pPr marL="342900" indent="-342900" algn="l" rtl="0" fontAlgn="base">
        <a:spcBef>
          <a:spcPct val="20000"/>
        </a:spcBef>
        <a:spcAft>
          <a:spcPct val="0"/>
        </a:spcAft>
        <a:buClr>
          <a:srgbClr val="CE1126"/>
        </a:buClr>
        <a:buSzPct val="80000"/>
        <a:buFont typeface="Times" charset="0"/>
        <a:buChar char="•"/>
        <a:defRPr sz="2600">
          <a:solidFill>
            <a:schemeClr val="tx1"/>
          </a:solidFill>
          <a:latin typeface="+mn-lt"/>
          <a:ea typeface="+mn-ea"/>
          <a:cs typeface="+mn-cs"/>
        </a:defRPr>
      </a:lvl1pPr>
      <a:lvl2pPr marL="742950" indent="-285750" algn="l" rtl="0" fontAlgn="base">
        <a:spcBef>
          <a:spcPct val="20000"/>
        </a:spcBef>
        <a:spcAft>
          <a:spcPct val="0"/>
        </a:spcAft>
        <a:buClr>
          <a:srgbClr val="CE1126"/>
        </a:buClr>
        <a:buSzPct val="80000"/>
        <a:buFont typeface="Times" charset="0"/>
        <a:buChar char="•"/>
        <a:defRPr sz="2600">
          <a:solidFill>
            <a:schemeClr val="tx1"/>
          </a:solidFill>
          <a:latin typeface="+mn-lt"/>
          <a:ea typeface="Geneva" charset="-128"/>
        </a:defRPr>
      </a:lvl2pPr>
      <a:lvl3pPr marL="1143000" indent="-228600" algn="l" rtl="0" fontAlgn="base">
        <a:spcBef>
          <a:spcPct val="20000"/>
        </a:spcBef>
        <a:spcAft>
          <a:spcPct val="0"/>
        </a:spcAft>
        <a:buClr>
          <a:srgbClr val="CE1126"/>
        </a:buClr>
        <a:buSzPct val="80000"/>
        <a:buFont typeface="Times" charset="0"/>
        <a:buChar char="•"/>
        <a:defRPr sz="2600">
          <a:solidFill>
            <a:schemeClr val="tx1"/>
          </a:solidFill>
          <a:latin typeface="+mn-lt"/>
          <a:ea typeface="Geneva" charset="-128"/>
        </a:defRPr>
      </a:lvl3pPr>
      <a:lvl4pPr marL="1600200" indent="-228600" algn="l" rtl="0" fontAlgn="base">
        <a:spcBef>
          <a:spcPct val="20000"/>
        </a:spcBef>
        <a:spcAft>
          <a:spcPct val="0"/>
        </a:spcAft>
        <a:buClr>
          <a:srgbClr val="CE1126"/>
        </a:buClr>
        <a:buSzPct val="80000"/>
        <a:buFont typeface="Times" charset="0"/>
        <a:buChar char="•"/>
        <a:defRPr sz="2600">
          <a:solidFill>
            <a:schemeClr val="tx1"/>
          </a:solidFill>
          <a:latin typeface="+mn-lt"/>
          <a:ea typeface="Geneva" charset="-128"/>
        </a:defRPr>
      </a:lvl4pPr>
      <a:lvl5pPr marL="2057400" indent="-228600" algn="l" rtl="0" fontAlgn="base">
        <a:spcBef>
          <a:spcPct val="20000"/>
        </a:spcBef>
        <a:spcAft>
          <a:spcPct val="0"/>
        </a:spcAft>
        <a:buClr>
          <a:srgbClr val="CE1126"/>
        </a:buClr>
        <a:buSzPct val="80000"/>
        <a:buFont typeface="Times" charset="0"/>
        <a:buChar char="•"/>
        <a:defRPr sz="2600">
          <a:solidFill>
            <a:schemeClr val="tx1"/>
          </a:solidFill>
          <a:latin typeface="+mn-lt"/>
          <a:ea typeface="Geneva" charset="-128"/>
        </a:defRPr>
      </a:lvl5pPr>
      <a:lvl6pPr marL="2514600" indent="-228600" algn="l" rtl="0" fontAlgn="base">
        <a:spcBef>
          <a:spcPct val="20000"/>
        </a:spcBef>
        <a:spcAft>
          <a:spcPct val="0"/>
        </a:spcAft>
        <a:buClr>
          <a:srgbClr val="CE1126"/>
        </a:buClr>
        <a:buSzPct val="80000"/>
        <a:buFont typeface="Times" charset="0"/>
        <a:buChar char="•"/>
        <a:defRPr sz="2600">
          <a:solidFill>
            <a:srgbClr val="7A6E67"/>
          </a:solidFill>
          <a:latin typeface="+mn-lt"/>
          <a:ea typeface="Geneva" charset="-128"/>
        </a:defRPr>
      </a:lvl6pPr>
      <a:lvl7pPr marL="2971800" indent="-228600" algn="l" rtl="0" fontAlgn="base">
        <a:spcBef>
          <a:spcPct val="20000"/>
        </a:spcBef>
        <a:spcAft>
          <a:spcPct val="0"/>
        </a:spcAft>
        <a:buClr>
          <a:srgbClr val="CE1126"/>
        </a:buClr>
        <a:buSzPct val="80000"/>
        <a:buFont typeface="Times" charset="0"/>
        <a:buChar char="•"/>
        <a:defRPr sz="2600">
          <a:solidFill>
            <a:srgbClr val="7A6E67"/>
          </a:solidFill>
          <a:latin typeface="+mn-lt"/>
          <a:ea typeface="Geneva" charset="-128"/>
        </a:defRPr>
      </a:lvl7pPr>
      <a:lvl8pPr marL="3429000" indent="-228600" algn="l" rtl="0" fontAlgn="base">
        <a:spcBef>
          <a:spcPct val="20000"/>
        </a:spcBef>
        <a:spcAft>
          <a:spcPct val="0"/>
        </a:spcAft>
        <a:buClr>
          <a:srgbClr val="CE1126"/>
        </a:buClr>
        <a:buSzPct val="80000"/>
        <a:buFont typeface="Times" charset="0"/>
        <a:buChar char="•"/>
        <a:defRPr sz="2600">
          <a:solidFill>
            <a:srgbClr val="7A6E67"/>
          </a:solidFill>
          <a:latin typeface="+mn-lt"/>
          <a:ea typeface="Geneva" charset="-128"/>
        </a:defRPr>
      </a:lvl8pPr>
      <a:lvl9pPr marL="3886200" indent="-228600" algn="l" rtl="0" fontAlgn="base">
        <a:spcBef>
          <a:spcPct val="20000"/>
        </a:spcBef>
        <a:spcAft>
          <a:spcPct val="0"/>
        </a:spcAft>
        <a:buClr>
          <a:srgbClr val="CE1126"/>
        </a:buClr>
        <a:buSzPct val="80000"/>
        <a:buFont typeface="Times" charset="0"/>
        <a:buChar char="•"/>
        <a:defRPr sz="2600">
          <a:solidFill>
            <a:srgbClr val="7A6E67"/>
          </a:solidFill>
          <a:latin typeface="+mn-lt"/>
          <a:ea typeface="Geneva"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10" Type="http://schemas.openxmlformats.org/officeDocument/2006/relationships/image" Target="../media/image12.png"/><Relationship Id="rId4" Type="http://schemas.openxmlformats.org/officeDocument/2006/relationships/diagramLayout" Target="../diagrams/layout1.xml"/><Relationship Id="rId9"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160.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customXml" Target="../ink/ink4.xml"/><Relationship Id="rId5" Type="http://schemas.openxmlformats.org/officeDocument/2006/relationships/image" Target="../media/image150.png"/><Relationship Id="rId4" Type="http://schemas.openxmlformats.org/officeDocument/2006/relationships/customXml" Target="../ink/ink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hyperlink" Target="https://doi.org/10.1016/j.cell.2020.01.021" TargetMode="External"/><Relationship Id="rId3" Type="http://schemas.openxmlformats.org/officeDocument/2006/relationships/hyperlink" Target="https://arxiv.org/abs/2506.01302" TargetMode="External"/><Relationship Id="rId7" Type="http://schemas.openxmlformats.org/officeDocument/2006/relationships/hyperlink" Target="https://doi.org/10.1021/acscentsci.6b00367" TargetMode="External"/><Relationship Id="rId12" Type="http://schemas.openxmlformats.org/officeDocument/2006/relationships/hyperlink" Target="https://arxiv.org/abs/1710.10903"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hyperlink" Target="https://doi.org/10.1039/C7SC02664A" TargetMode="External"/><Relationship Id="rId11" Type="http://schemas.openxmlformats.org/officeDocument/2006/relationships/hyperlink" Target="https://arxiv.org/abs/1810.00826" TargetMode="External"/><Relationship Id="rId5" Type="http://schemas.openxmlformats.org/officeDocument/2006/relationships/hyperlink" Target="https://doi.org/10.1007/s10462-023-10669-z" TargetMode="External"/><Relationship Id="rId10" Type="http://schemas.openxmlformats.org/officeDocument/2006/relationships/hyperlink" Target="https://arxiv.org/abs/1609.02907" TargetMode="External"/><Relationship Id="rId4" Type="http://schemas.openxmlformats.org/officeDocument/2006/relationships/hyperlink" Target="https://doi.org/10.3389/fphar.2024.1393415" TargetMode="External"/><Relationship Id="rId9" Type="http://schemas.openxmlformats.org/officeDocument/2006/relationships/hyperlink" Target="https://doi.org/10.1016/j.aiopen.2021.01.001"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ustomXml" Target="../ink/ink1.xml"/><Relationship Id="rId7"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customXml" Target="../ink/ink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533400" y="3276600"/>
            <a:ext cx="8077200" cy="1066800"/>
          </a:xfrm>
        </p:spPr>
        <p:txBody>
          <a:bodyPr/>
          <a:lstStyle/>
          <a:p>
            <a:r>
              <a:rPr lang="en-US" dirty="0"/>
              <a:t>﻿Graph Neural Networks for Molecular Property Prediction in</a:t>
            </a:r>
            <a:br>
              <a:rPr lang="en-US" dirty="0"/>
            </a:br>
            <a:r>
              <a:rPr lang="en-US" dirty="0"/>
              <a:t>Drug Discovery</a:t>
            </a:r>
          </a:p>
        </p:txBody>
      </p:sp>
      <p:sp>
        <p:nvSpPr>
          <p:cNvPr id="2051" name="Rectangle 3"/>
          <p:cNvSpPr>
            <a:spLocks noGrp="1" noChangeArrowheads="1"/>
          </p:cNvSpPr>
          <p:nvPr>
            <p:ph type="subTitle" idx="1"/>
          </p:nvPr>
        </p:nvSpPr>
        <p:spPr>
          <a:xfrm>
            <a:off x="609600" y="5029200"/>
            <a:ext cx="8077200" cy="1371600"/>
          </a:xfrm>
        </p:spPr>
        <p:txBody>
          <a:bodyPr/>
          <a:lstStyle/>
          <a:p>
            <a:r>
              <a:rPr lang="en-US" sz="2400" dirty="0"/>
              <a:t>﻿Rahman Abdul Rafi, Samarth </a:t>
            </a:r>
            <a:r>
              <a:rPr lang="en-US" sz="2400" dirty="0" err="1"/>
              <a:t>Begari</a:t>
            </a:r>
            <a:r>
              <a:rPr lang="en-US" sz="2400" dirty="0"/>
              <a:t>, Toral Chauhan</a:t>
            </a:r>
          </a:p>
          <a:p>
            <a:r>
              <a:rPr lang="en-US" sz="2400" dirty="0"/>
              <a:t>9</a:t>
            </a:r>
            <a:r>
              <a:rPr lang="en-US" sz="2400" baseline="30000" dirty="0"/>
              <a:t>th</a:t>
            </a:r>
            <a:r>
              <a:rPr lang="en-US" sz="2400" dirty="0"/>
              <a:t> December 2025</a:t>
            </a:r>
          </a:p>
        </p:txBody>
      </p:sp>
      <p:sp>
        <p:nvSpPr>
          <p:cNvPr id="4" name="Slide Number Placeholder 4">
            <a:extLst>
              <a:ext uri="{FF2B5EF4-FFF2-40B4-BE49-F238E27FC236}">
                <a16:creationId xmlns:a16="http://schemas.microsoft.com/office/drawing/2014/main" id="{8CA5F65A-754D-1E47-B7A0-7C3F1DC16F60}"/>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1</a:t>
            </a:fld>
            <a:endParaRPr lang="en-US" dirty="0"/>
          </a:p>
        </p:txBody>
      </p:sp>
    </p:spTree>
    <p:extLst>
      <p:ext uri="{BB962C8B-B14F-4D97-AF65-F5344CB8AC3E}">
        <p14:creationId xmlns:p14="http://schemas.microsoft.com/office/powerpoint/2010/main" val="33558564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2D235F-9236-5F49-5608-F930AD211C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B21FC1-2AE7-EB0E-A3A7-032D8C803640}"/>
              </a:ext>
            </a:extLst>
          </p:cNvPr>
          <p:cNvSpPr>
            <a:spLocks noGrp="1"/>
          </p:cNvSpPr>
          <p:nvPr>
            <p:ph type="title"/>
          </p:nvPr>
        </p:nvSpPr>
        <p:spPr>
          <a:xfrm>
            <a:off x="457200" y="152400"/>
            <a:ext cx="7772400" cy="1143000"/>
          </a:xfrm>
        </p:spPr>
        <p:txBody>
          <a:bodyPr wrap="square" anchor="ctr">
            <a:normAutofit/>
          </a:bodyPr>
          <a:lstStyle/>
          <a:p>
            <a:r>
              <a:rPr lang="en-US" dirty="0"/>
              <a:t>Method - Expected Output</a:t>
            </a:r>
          </a:p>
        </p:txBody>
      </p:sp>
      <p:sp>
        <p:nvSpPr>
          <p:cNvPr id="23" name="Slide Number Placeholder 4">
            <a:extLst>
              <a:ext uri="{FF2B5EF4-FFF2-40B4-BE49-F238E27FC236}">
                <a16:creationId xmlns:a16="http://schemas.microsoft.com/office/drawing/2014/main" id="{4D0D6034-739E-341A-2B80-C7E40D7E4D82}"/>
              </a:ext>
            </a:extLst>
          </p:cNvPr>
          <p:cNvSpPr>
            <a:spLocks noGrp="1"/>
          </p:cNvSpPr>
          <p:nvPr>
            <p:ph type="sldNum" sz="quarter" idx="4"/>
          </p:nvPr>
        </p:nvSpPr>
        <p:spPr>
          <a:xfrm>
            <a:off x="6553200" y="5715000"/>
            <a:ext cx="2133600" cy="365125"/>
          </a:xfrm>
        </p:spPr>
        <p:txBody>
          <a:bodyPr vert="horz" lIns="91440" tIns="45720" rIns="91440" bIns="45720" rtlCol="0" anchor="ctr">
            <a:normAutofit/>
          </a:bodyP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fld id="{8AE2C153-5B2E-9041-AE33-9AB295EB3A01}" type="slidenum">
              <a:rPr lang="en-US" sz="1200" smtClean="0"/>
              <a:pPr>
                <a:spcAft>
                  <a:spcPts val="600"/>
                </a:spcAft>
              </a:pPr>
              <a:t>10</a:t>
            </a:fld>
            <a:endParaRPr lang="en-US" sz="1200"/>
          </a:p>
        </p:txBody>
      </p:sp>
      <p:graphicFrame>
        <p:nvGraphicFramePr>
          <p:cNvPr id="31" name="Content Placeholder 2">
            <a:extLst>
              <a:ext uri="{FF2B5EF4-FFF2-40B4-BE49-F238E27FC236}">
                <a16:creationId xmlns:a16="http://schemas.microsoft.com/office/drawing/2014/main" id="{5155C8EB-4DEC-1E58-0C3C-24D2CAF2AE0A}"/>
              </a:ext>
            </a:extLst>
          </p:cNvPr>
          <p:cNvGraphicFramePr>
            <a:graphicFrameLocks noGrp="1"/>
          </p:cNvGraphicFramePr>
          <p:nvPr>
            <p:ph idx="1"/>
            <p:extLst>
              <p:ext uri="{D42A27DB-BD31-4B8C-83A1-F6EECF244321}">
                <p14:modId xmlns:p14="http://schemas.microsoft.com/office/powerpoint/2010/main" val="3036899193"/>
              </p:ext>
            </p:extLst>
          </p:nvPr>
        </p:nvGraphicFramePr>
        <p:xfrm>
          <a:off x="762000" y="1150620"/>
          <a:ext cx="7924800" cy="45643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descr="A black and blue chemical structure&#10;&#10;AI-generated content may be incorrect.">
            <a:extLst>
              <a:ext uri="{FF2B5EF4-FFF2-40B4-BE49-F238E27FC236}">
                <a16:creationId xmlns:a16="http://schemas.microsoft.com/office/drawing/2014/main" id="{2DEBC975-1EF5-A8FC-EFFA-278EF7B9503A}"/>
              </a:ext>
            </a:extLst>
          </p:cNvPr>
          <p:cNvPicPr>
            <a:picLocks noChangeAspect="1"/>
          </p:cNvPicPr>
          <p:nvPr/>
        </p:nvPicPr>
        <p:blipFill>
          <a:blip r:embed="rId8"/>
          <a:stretch>
            <a:fillRect/>
          </a:stretch>
        </p:blipFill>
        <p:spPr>
          <a:xfrm>
            <a:off x="1071880" y="1371600"/>
            <a:ext cx="952500" cy="952500"/>
          </a:xfrm>
          <a:prstGeom prst="rect">
            <a:avLst/>
          </a:prstGeom>
        </p:spPr>
      </p:pic>
      <p:pic>
        <p:nvPicPr>
          <p:cNvPr id="9" name="Picture 8" descr="A structure of a molecule&#10;&#10;AI-generated content may be incorrect.">
            <a:extLst>
              <a:ext uri="{FF2B5EF4-FFF2-40B4-BE49-F238E27FC236}">
                <a16:creationId xmlns:a16="http://schemas.microsoft.com/office/drawing/2014/main" id="{21D6C2D3-3D5A-F4BD-4E89-03A861C7F930}"/>
              </a:ext>
            </a:extLst>
          </p:cNvPr>
          <p:cNvPicPr>
            <a:picLocks noChangeAspect="1"/>
          </p:cNvPicPr>
          <p:nvPr/>
        </p:nvPicPr>
        <p:blipFill>
          <a:blip r:embed="rId9"/>
          <a:stretch>
            <a:fillRect/>
          </a:stretch>
        </p:blipFill>
        <p:spPr>
          <a:xfrm>
            <a:off x="1066800" y="2952750"/>
            <a:ext cx="952500" cy="952500"/>
          </a:xfrm>
          <a:prstGeom prst="rect">
            <a:avLst/>
          </a:prstGeom>
        </p:spPr>
      </p:pic>
      <p:pic>
        <p:nvPicPr>
          <p:cNvPr id="11" name="Picture 10" descr="A structure of a molecule&#10;&#10;AI-generated content may be incorrect.">
            <a:extLst>
              <a:ext uri="{FF2B5EF4-FFF2-40B4-BE49-F238E27FC236}">
                <a16:creationId xmlns:a16="http://schemas.microsoft.com/office/drawing/2014/main" id="{D0A308FA-A756-2381-86A2-97940E208A02}"/>
              </a:ext>
            </a:extLst>
          </p:cNvPr>
          <p:cNvPicPr>
            <a:picLocks noChangeAspect="1"/>
          </p:cNvPicPr>
          <p:nvPr/>
        </p:nvPicPr>
        <p:blipFill>
          <a:blip r:embed="rId10"/>
          <a:stretch>
            <a:fillRect/>
          </a:stretch>
        </p:blipFill>
        <p:spPr>
          <a:xfrm>
            <a:off x="1066800" y="4579620"/>
            <a:ext cx="952500" cy="952500"/>
          </a:xfrm>
          <a:prstGeom prst="rect">
            <a:avLst/>
          </a:prstGeom>
        </p:spPr>
      </p:pic>
    </p:spTree>
    <p:extLst>
      <p:ext uri="{BB962C8B-B14F-4D97-AF65-F5344CB8AC3E}">
        <p14:creationId xmlns:p14="http://schemas.microsoft.com/office/powerpoint/2010/main" val="4629395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21AE5E-730C-1C0F-835F-BD562A9B3ED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9337F20-1C59-4CCC-8F3B-D0D91AE3620A}"/>
              </a:ext>
            </a:extLst>
          </p:cNvPr>
          <p:cNvSpPr>
            <a:spLocks noGrp="1"/>
          </p:cNvSpPr>
          <p:nvPr>
            <p:ph type="title"/>
          </p:nvPr>
        </p:nvSpPr>
        <p:spPr>
          <a:xfrm>
            <a:off x="457200" y="152400"/>
            <a:ext cx="7772400" cy="1143000"/>
          </a:xfrm>
        </p:spPr>
        <p:txBody>
          <a:bodyPr>
            <a:normAutofit/>
          </a:bodyPr>
          <a:lstStyle/>
          <a:p>
            <a:r>
              <a:rPr lang="en-US" dirty="0"/>
              <a:t>Method- Data processing pipeline</a:t>
            </a:r>
          </a:p>
        </p:txBody>
      </p:sp>
      <p:sp>
        <p:nvSpPr>
          <p:cNvPr id="6" name="Slide Number Placeholder 4">
            <a:extLst>
              <a:ext uri="{FF2B5EF4-FFF2-40B4-BE49-F238E27FC236}">
                <a16:creationId xmlns:a16="http://schemas.microsoft.com/office/drawing/2014/main" id="{6136C5A4-E108-A764-B6BF-D765DC344B44}"/>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11</a:t>
            </a:fld>
            <a:endParaRPr lang="en-US"/>
          </a:p>
        </p:txBody>
      </p:sp>
      <p:pic>
        <p:nvPicPr>
          <p:cNvPr id="4" name="Picture 3">
            <a:extLst>
              <a:ext uri="{FF2B5EF4-FFF2-40B4-BE49-F238E27FC236}">
                <a16:creationId xmlns:a16="http://schemas.microsoft.com/office/drawing/2014/main" id="{E8A16DE4-4325-B2FE-A4F2-4BC95499790F}"/>
              </a:ext>
            </a:extLst>
          </p:cNvPr>
          <p:cNvPicPr>
            <a:picLocks noChangeAspect="1"/>
          </p:cNvPicPr>
          <p:nvPr/>
        </p:nvPicPr>
        <p:blipFill>
          <a:blip r:embed="rId3"/>
          <a:srcRect b="15705"/>
          <a:stretch>
            <a:fillRect/>
          </a:stretch>
        </p:blipFill>
        <p:spPr>
          <a:xfrm>
            <a:off x="0" y="1762570"/>
            <a:ext cx="9144000" cy="2809430"/>
          </a:xfrm>
          <a:prstGeom prst="rect">
            <a:avLst/>
          </a:prstGeom>
        </p:spPr>
      </p:pic>
    </p:spTree>
    <p:extLst>
      <p:ext uri="{BB962C8B-B14F-4D97-AF65-F5344CB8AC3E}">
        <p14:creationId xmlns:p14="http://schemas.microsoft.com/office/powerpoint/2010/main" val="17745456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CF5991-A8F6-41B1-0FDC-9C97C3FE48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254014-083E-5A75-E479-3C4DD2458250}"/>
              </a:ext>
            </a:extLst>
          </p:cNvPr>
          <p:cNvSpPr>
            <a:spLocks noGrp="1"/>
          </p:cNvSpPr>
          <p:nvPr>
            <p:ph type="title"/>
          </p:nvPr>
        </p:nvSpPr>
        <p:spPr>
          <a:xfrm>
            <a:off x="457200" y="152400"/>
            <a:ext cx="7772400" cy="1143000"/>
          </a:xfrm>
        </p:spPr>
        <p:txBody>
          <a:bodyPr>
            <a:normAutofit/>
          </a:bodyPr>
          <a:lstStyle/>
          <a:p>
            <a:r>
              <a:rPr lang="en-US" dirty="0"/>
              <a:t>Method- GNN Architecture</a:t>
            </a:r>
          </a:p>
        </p:txBody>
      </p:sp>
      <p:graphicFrame>
        <p:nvGraphicFramePr>
          <p:cNvPr id="56" name="Content Placeholder 55">
            <a:extLst>
              <a:ext uri="{FF2B5EF4-FFF2-40B4-BE49-F238E27FC236}">
                <a16:creationId xmlns:a16="http://schemas.microsoft.com/office/drawing/2014/main" id="{E9C18296-6AE8-8F4F-FE0B-7C6877C02A70}"/>
              </a:ext>
            </a:extLst>
          </p:cNvPr>
          <p:cNvGraphicFramePr>
            <a:graphicFrameLocks noGrp="1"/>
          </p:cNvGraphicFramePr>
          <p:nvPr>
            <p:ph idx="1"/>
            <p:extLst>
              <p:ext uri="{D42A27DB-BD31-4B8C-83A1-F6EECF244321}">
                <p14:modId xmlns:p14="http://schemas.microsoft.com/office/powerpoint/2010/main" val="1448486782"/>
              </p:ext>
            </p:extLst>
          </p:nvPr>
        </p:nvGraphicFramePr>
        <p:xfrm>
          <a:off x="391160" y="1143000"/>
          <a:ext cx="8305800" cy="4286137"/>
        </p:xfrm>
        <a:graphic>
          <a:graphicData uri="http://schemas.openxmlformats.org/drawingml/2006/table">
            <a:tbl>
              <a:tblPr>
                <a:effectLst>
                  <a:outerShdw blurRad="50800" dist="38100" dir="5400000" algn="t" rotWithShape="0">
                    <a:prstClr val="black">
                      <a:alpha val="40000"/>
                    </a:prstClr>
                  </a:outerShdw>
                </a:effectLst>
                <a:tableStyleId>{69C7853C-536D-4A76-A0AE-DD22124D55A5}</a:tableStyleId>
              </a:tblPr>
              <a:tblGrid>
                <a:gridCol w="1361440">
                  <a:extLst>
                    <a:ext uri="{9D8B030D-6E8A-4147-A177-3AD203B41FA5}">
                      <a16:colId xmlns:a16="http://schemas.microsoft.com/office/drawing/2014/main" val="1468330478"/>
                    </a:ext>
                  </a:extLst>
                </a:gridCol>
                <a:gridCol w="4037330">
                  <a:extLst>
                    <a:ext uri="{9D8B030D-6E8A-4147-A177-3AD203B41FA5}">
                      <a16:colId xmlns:a16="http://schemas.microsoft.com/office/drawing/2014/main" val="329715688"/>
                    </a:ext>
                  </a:extLst>
                </a:gridCol>
                <a:gridCol w="2907030">
                  <a:extLst>
                    <a:ext uri="{9D8B030D-6E8A-4147-A177-3AD203B41FA5}">
                      <a16:colId xmlns:a16="http://schemas.microsoft.com/office/drawing/2014/main" val="2292722087"/>
                    </a:ext>
                  </a:extLst>
                </a:gridCol>
              </a:tblGrid>
              <a:tr h="152400">
                <a:tc>
                  <a:txBody>
                    <a:bodyPr/>
                    <a:lstStyle/>
                    <a:p>
                      <a:pPr algn="ctr">
                        <a:buNone/>
                      </a:pPr>
                      <a:r>
                        <a:rPr lang="en-US" sz="1800" b="1" dirty="0">
                          <a:latin typeface="Times New Roman" panose="02020603050405020304" pitchFamily="18" charset="0"/>
                          <a:cs typeface="Times New Roman" panose="02020603050405020304" pitchFamily="18" charset="0"/>
                        </a:rPr>
                        <a:t>Architecture</a:t>
                      </a:r>
                      <a:endParaRPr lang="en-US" sz="1800" dirty="0">
                        <a:latin typeface="Times New Roman" panose="02020603050405020304" pitchFamily="18" charset="0"/>
                        <a:cs typeface="Times New Roman" panose="02020603050405020304" pitchFamily="18" charset="0"/>
                      </a:endParaRPr>
                    </a:p>
                  </a:txBody>
                  <a:tcPr marL="52968" marR="52968" marT="26484" marB="26484" anchor="ctr">
                    <a:solidFill>
                      <a:schemeClr val="bg2">
                        <a:lumMod val="20000"/>
                        <a:lumOff val="80000"/>
                      </a:schemeClr>
                    </a:solidFill>
                  </a:tcPr>
                </a:tc>
                <a:tc>
                  <a:txBody>
                    <a:bodyPr/>
                    <a:lstStyle/>
                    <a:p>
                      <a:pPr algn="ctr">
                        <a:buNone/>
                      </a:pPr>
                      <a:r>
                        <a:rPr lang="en-US" sz="1800" b="1" dirty="0">
                          <a:latin typeface="Times New Roman" panose="02020603050405020304" pitchFamily="18" charset="0"/>
                          <a:cs typeface="Times New Roman" panose="02020603050405020304" pitchFamily="18" charset="0"/>
                        </a:rPr>
                        <a:t>Description (What It Does)</a:t>
                      </a:r>
                      <a:endParaRPr lang="en-US" sz="1800" dirty="0">
                        <a:latin typeface="Times New Roman" panose="02020603050405020304" pitchFamily="18" charset="0"/>
                        <a:cs typeface="Times New Roman" panose="02020603050405020304" pitchFamily="18" charset="0"/>
                      </a:endParaRPr>
                    </a:p>
                  </a:txBody>
                  <a:tcPr marL="52968" marR="52968" marT="26484" marB="26484" anchor="ctr">
                    <a:solidFill>
                      <a:schemeClr val="bg2">
                        <a:lumMod val="20000"/>
                        <a:lumOff val="80000"/>
                      </a:schemeClr>
                    </a:solidFill>
                  </a:tcPr>
                </a:tc>
                <a:tc>
                  <a:txBody>
                    <a:bodyPr/>
                    <a:lstStyle/>
                    <a:p>
                      <a:pPr algn="ctr">
                        <a:buNone/>
                      </a:pPr>
                      <a:r>
                        <a:rPr lang="en-US" sz="1800" b="1" dirty="0">
                          <a:latin typeface="Times New Roman" panose="02020603050405020304" pitchFamily="18" charset="0"/>
                          <a:cs typeface="Times New Roman" panose="02020603050405020304" pitchFamily="18" charset="0"/>
                        </a:rPr>
                        <a:t>Update Formula</a:t>
                      </a:r>
                      <a:endParaRPr lang="en-US" sz="1800" dirty="0">
                        <a:latin typeface="Times New Roman" panose="02020603050405020304" pitchFamily="18" charset="0"/>
                        <a:cs typeface="Times New Roman" panose="02020603050405020304" pitchFamily="18" charset="0"/>
                      </a:endParaRPr>
                    </a:p>
                  </a:txBody>
                  <a:tcPr marL="52968" marR="52968" marT="26484" marB="26484" anchor="ctr"/>
                </a:tc>
                <a:extLst>
                  <a:ext uri="{0D108BD9-81ED-4DB2-BD59-A6C34878D82A}">
                    <a16:rowId xmlns:a16="http://schemas.microsoft.com/office/drawing/2014/main" val="3602950204"/>
                  </a:ext>
                </a:extLst>
              </a:tr>
              <a:tr h="1037998">
                <a:tc>
                  <a:txBody>
                    <a:bodyPr/>
                    <a:lstStyle/>
                    <a:p>
                      <a:pPr>
                        <a:buNone/>
                      </a:pPr>
                      <a:r>
                        <a:rPr lang="en-US" sz="1400" b="0" dirty="0">
                          <a:latin typeface="Times New Roman" panose="02020603050405020304" pitchFamily="18" charset="0"/>
                          <a:cs typeface="Times New Roman" panose="02020603050405020304" pitchFamily="18" charset="0"/>
                        </a:rPr>
                        <a:t>GCN (Graph Convolutional Network)</a:t>
                      </a:r>
                    </a:p>
                  </a:txBody>
                  <a:tcPr marL="52968" marR="52968" marT="26484" marB="26484" anchor="ctr">
                    <a:solidFill>
                      <a:schemeClr val="bg2">
                        <a:lumMod val="20000"/>
                        <a:lumOff val="80000"/>
                      </a:schemeClr>
                    </a:solidFill>
                  </a:tcPr>
                </a:tc>
                <a:tc>
                  <a:txBody>
                    <a:bodyPr/>
                    <a:lstStyle/>
                    <a:p>
                      <a:pPr>
                        <a:buNone/>
                      </a:pPr>
                      <a:r>
                        <a:rPr lang="en-US" sz="1400" b="0" dirty="0">
                          <a:latin typeface="Times New Roman" panose="02020603050405020304" pitchFamily="18" charset="0"/>
                          <a:cs typeface="Times New Roman" panose="02020603050405020304" pitchFamily="18" charset="0"/>
                        </a:rPr>
                        <a:t>• Applies convolution over graphs using normalized neighbor aggregation.</a:t>
                      </a:r>
                    </a:p>
                    <a:p>
                      <a:pPr>
                        <a:buNone/>
                      </a:pPr>
                      <a:r>
                        <a:rPr lang="en-US" sz="1400" b="0" dirty="0">
                          <a:latin typeface="Times New Roman" panose="02020603050405020304" pitchFamily="18" charset="0"/>
                          <a:cs typeface="Times New Roman" panose="02020603050405020304" pitchFamily="18" charset="0"/>
                        </a:rPr>
                        <a:t> • Adds self-loops for stability. </a:t>
                      </a:r>
                    </a:p>
                    <a:p>
                      <a:pPr>
                        <a:buNone/>
                      </a:pPr>
                      <a:r>
                        <a:rPr lang="en-US" sz="1400" b="0" dirty="0">
                          <a:latin typeface="Times New Roman" panose="02020603050405020304" pitchFamily="18" charset="0"/>
                          <a:cs typeface="Times New Roman" panose="02020603050405020304" pitchFamily="18" charset="0"/>
                        </a:rPr>
                        <a:t>• Efficient at capturing local structural patterns.</a:t>
                      </a:r>
                    </a:p>
                  </a:txBody>
                  <a:tcPr marL="52968" marR="52968" marT="26484" marB="26484" anchor="ctr">
                    <a:solidFill>
                      <a:schemeClr val="bg2">
                        <a:lumMod val="20000"/>
                        <a:lumOff val="80000"/>
                      </a:schemeClr>
                    </a:solidFill>
                  </a:tcPr>
                </a:tc>
                <a:tc>
                  <a:txBody>
                    <a:bodyPr/>
                    <a:lstStyle/>
                    <a:p>
                      <a:pPr>
                        <a:buNone/>
                      </a:pPr>
                      <a:endParaRPr lang="en-US" sz="1000" dirty="0"/>
                    </a:p>
                  </a:txBody>
                  <a:tcPr marL="52968" marR="52968" marT="26484" marB="26484" anchor="ctr"/>
                </a:tc>
                <a:extLst>
                  <a:ext uri="{0D108BD9-81ED-4DB2-BD59-A6C34878D82A}">
                    <a16:rowId xmlns:a16="http://schemas.microsoft.com/office/drawing/2014/main" val="3069673473"/>
                  </a:ext>
                </a:extLst>
              </a:tr>
              <a:tr h="1382648">
                <a:tc>
                  <a:txBody>
                    <a:bodyPr/>
                    <a:lstStyle/>
                    <a:p>
                      <a:pPr>
                        <a:buNone/>
                      </a:pPr>
                      <a:r>
                        <a:rPr lang="en-US" sz="1400" b="0" dirty="0">
                          <a:latin typeface="Times New Roman" panose="02020603050405020304" pitchFamily="18" charset="0"/>
                          <a:cs typeface="Times New Roman" panose="02020603050405020304" pitchFamily="18" charset="0"/>
                        </a:rPr>
                        <a:t>GIN (Graph Isomorphism Network)</a:t>
                      </a:r>
                    </a:p>
                  </a:txBody>
                  <a:tcPr marL="52968" marR="52968" marT="26484" marB="26484" anchor="ctr">
                    <a:solidFill>
                      <a:schemeClr val="bg2">
                        <a:lumMod val="20000"/>
                        <a:lumOff val="80000"/>
                      </a:schemeClr>
                    </a:solidFill>
                  </a:tcPr>
                </a:tc>
                <a:tc>
                  <a:txBody>
                    <a:bodyPr/>
                    <a:lstStyle/>
                    <a:p>
                      <a:pPr>
                        <a:buNone/>
                      </a:pPr>
                      <a:r>
                        <a:rPr lang="en-US" sz="1400" b="0" dirty="0">
                          <a:latin typeface="Times New Roman" panose="02020603050405020304" pitchFamily="18" charset="0"/>
                          <a:cs typeface="Times New Roman" panose="02020603050405020304" pitchFamily="18" charset="0"/>
                        </a:rPr>
                        <a:t>• Matches the discriminative power of the </a:t>
                      </a:r>
                      <a:r>
                        <a:rPr lang="en-US" sz="1400" b="0" dirty="0" err="1">
                          <a:latin typeface="Times New Roman" panose="02020603050405020304" pitchFamily="18" charset="0"/>
                          <a:cs typeface="Times New Roman" panose="02020603050405020304" pitchFamily="18" charset="0"/>
                        </a:rPr>
                        <a:t>Weisfeiler</a:t>
                      </a:r>
                      <a:r>
                        <a:rPr lang="en-US" sz="1400" b="0" dirty="0">
                          <a:latin typeface="Times New Roman" panose="02020603050405020304" pitchFamily="18" charset="0"/>
                          <a:cs typeface="Times New Roman" panose="02020603050405020304" pitchFamily="18" charset="0"/>
                        </a:rPr>
                        <a:t>–Lehman test. </a:t>
                      </a:r>
                    </a:p>
                    <a:p>
                      <a:pPr>
                        <a:buNone/>
                      </a:pPr>
                      <a:r>
                        <a:rPr lang="en-US" sz="1400" b="0" dirty="0">
                          <a:latin typeface="Times New Roman" panose="02020603050405020304" pitchFamily="18" charset="0"/>
                          <a:cs typeface="Times New Roman" panose="02020603050405020304" pitchFamily="18" charset="0"/>
                        </a:rPr>
                        <a:t>• Uses MLP-based aggregation for strong structural sensitivity. </a:t>
                      </a:r>
                    </a:p>
                    <a:p>
                      <a:pPr>
                        <a:buNone/>
                      </a:pPr>
                      <a:r>
                        <a:rPr lang="en-US" sz="1400" b="0" dirty="0">
                          <a:latin typeface="Times New Roman" panose="02020603050405020304" pitchFamily="18" charset="0"/>
                          <a:cs typeface="Times New Roman" panose="02020603050405020304" pitchFamily="18" charset="0"/>
                        </a:rPr>
                        <a:t>• Excellent for fine-grained molecular differences.</a:t>
                      </a:r>
                    </a:p>
                  </a:txBody>
                  <a:tcPr marL="52968" marR="52968" marT="26484" marB="26484" anchor="ctr">
                    <a:solidFill>
                      <a:schemeClr val="bg2">
                        <a:lumMod val="20000"/>
                        <a:lumOff val="80000"/>
                      </a:schemeClr>
                    </a:solidFill>
                  </a:tcPr>
                </a:tc>
                <a:tc>
                  <a:txBody>
                    <a:bodyPr/>
                    <a:lstStyle/>
                    <a:p>
                      <a:pPr>
                        <a:buNone/>
                      </a:pPr>
                      <a:endParaRPr lang="en-US" sz="1000" dirty="0"/>
                    </a:p>
                  </a:txBody>
                  <a:tcPr marL="52968" marR="52968" marT="26484" marB="26484" anchor="ctr"/>
                </a:tc>
                <a:extLst>
                  <a:ext uri="{0D108BD9-81ED-4DB2-BD59-A6C34878D82A}">
                    <a16:rowId xmlns:a16="http://schemas.microsoft.com/office/drawing/2014/main" val="3614651409"/>
                  </a:ext>
                </a:extLst>
              </a:tr>
              <a:tr h="1538203">
                <a:tc>
                  <a:txBody>
                    <a:bodyPr/>
                    <a:lstStyle/>
                    <a:p>
                      <a:pPr>
                        <a:buNone/>
                      </a:pPr>
                      <a:r>
                        <a:rPr lang="en-US" sz="1400" b="0" dirty="0">
                          <a:latin typeface="Times New Roman" panose="02020603050405020304" pitchFamily="18" charset="0"/>
                          <a:cs typeface="Times New Roman" panose="02020603050405020304" pitchFamily="18" charset="0"/>
                        </a:rPr>
                        <a:t>GAT (Graph Attention Network)</a:t>
                      </a:r>
                    </a:p>
                  </a:txBody>
                  <a:tcPr marL="52968" marR="52968" marT="26484" marB="26484" anchor="ctr">
                    <a:solidFill>
                      <a:schemeClr val="bg2">
                        <a:lumMod val="20000"/>
                        <a:lumOff val="80000"/>
                      </a:schemeClr>
                    </a:solidFill>
                  </a:tcPr>
                </a:tc>
                <a:tc>
                  <a:txBody>
                    <a:bodyPr/>
                    <a:lstStyle/>
                    <a:p>
                      <a:pPr>
                        <a:buNone/>
                      </a:pPr>
                      <a:r>
                        <a:rPr lang="en-US" sz="1400" b="0" dirty="0">
                          <a:latin typeface="Times New Roman" panose="02020603050405020304" pitchFamily="18" charset="0"/>
                          <a:cs typeface="Times New Roman" panose="02020603050405020304" pitchFamily="18" charset="0"/>
                        </a:rPr>
                        <a:t>• Uses attention to weight neighbors differently based on importance. </a:t>
                      </a:r>
                    </a:p>
                    <a:p>
                      <a:pPr>
                        <a:buNone/>
                      </a:pPr>
                      <a:r>
                        <a:rPr lang="en-US" sz="1400" b="0" dirty="0">
                          <a:latin typeface="Times New Roman" panose="02020603050405020304" pitchFamily="18" charset="0"/>
                          <a:cs typeface="Times New Roman" panose="02020603050405020304" pitchFamily="18" charset="0"/>
                        </a:rPr>
                        <a:t>• Learns which atomic interactions matter most.</a:t>
                      </a:r>
                    </a:p>
                    <a:p>
                      <a:pPr>
                        <a:buNone/>
                      </a:pPr>
                      <a:r>
                        <a:rPr lang="en-US" sz="1400" b="0" dirty="0">
                          <a:latin typeface="Times New Roman" panose="02020603050405020304" pitchFamily="18" charset="0"/>
                          <a:cs typeface="Times New Roman" panose="02020603050405020304" pitchFamily="18" charset="0"/>
                        </a:rPr>
                        <a:t>• Captures long-range and chemically relevant dependencies.</a:t>
                      </a:r>
                    </a:p>
                  </a:txBody>
                  <a:tcPr marL="52968" marR="52968" marT="26484" marB="26484" anchor="ctr">
                    <a:solidFill>
                      <a:schemeClr val="bg2">
                        <a:lumMod val="20000"/>
                        <a:lumOff val="80000"/>
                      </a:schemeClr>
                    </a:solidFill>
                  </a:tcPr>
                </a:tc>
                <a:tc>
                  <a:txBody>
                    <a:bodyPr/>
                    <a:lstStyle/>
                    <a:p>
                      <a:pPr>
                        <a:buNone/>
                      </a:pPr>
                      <a:endParaRPr lang="en-US" sz="1000" dirty="0"/>
                    </a:p>
                  </a:txBody>
                  <a:tcPr marL="52968" marR="52968" marT="26484" marB="26484" anchor="ctr"/>
                </a:tc>
                <a:extLst>
                  <a:ext uri="{0D108BD9-81ED-4DB2-BD59-A6C34878D82A}">
                    <a16:rowId xmlns:a16="http://schemas.microsoft.com/office/drawing/2014/main" val="2367475261"/>
                  </a:ext>
                </a:extLst>
              </a:tr>
            </a:tbl>
          </a:graphicData>
        </a:graphic>
      </p:graphicFrame>
      <p:sp>
        <p:nvSpPr>
          <p:cNvPr id="6" name="Slide Number Placeholder 4">
            <a:extLst>
              <a:ext uri="{FF2B5EF4-FFF2-40B4-BE49-F238E27FC236}">
                <a16:creationId xmlns:a16="http://schemas.microsoft.com/office/drawing/2014/main" id="{3D0FDB03-52FE-9F6E-CB82-E4F35304D28D}"/>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12</a:t>
            </a:fld>
            <a:endParaRPr lang="en-US" dirty="0"/>
          </a:p>
        </p:txBody>
      </p:sp>
      <p:pic>
        <p:nvPicPr>
          <p:cNvPr id="58" name="Picture 57" descr="A black text on a white background&#10;&#10;AI-generated content may be incorrect.">
            <a:extLst>
              <a:ext uri="{FF2B5EF4-FFF2-40B4-BE49-F238E27FC236}">
                <a16:creationId xmlns:a16="http://schemas.microsoft.com/office/drawing/2014/main" id="{EEB5A778-358C-97DE-90EF-3B8C464368E0}"/>
              </a:ext>
            </a:extLst>
          </p:cNvPr>
          <p:cNvPicPr>
            <a:picLocks noChangeAspect="1"/>
          </p:cNvPicPr>
          <p:nvPr/>
        </p:nvPicPr>
        <p:blipFill>
          <a:blip r:embed="rId3"/>
          <a:stretch>
            <a:fillRect/>
          </a:stretch>
        </p:blipFill>
        <p:spPr>
          <a:xfrm>
            <a:off x="5867400" y="1752600"/>
            <a:ext cx="2713008" cy="708397"/>
          </a:xfrm>
          <a:prstGeom prst="rect">
            <a:avLst/>
          </a:prstGeom>
        </p:spPr>
      </p:pic>
      <p:pic>
        <p:nvPicPr>
          <p:cNvPr id="60" name="Picture 59" descr="A mathematical equation with numbers and symbols&#10;&#10;AI-generated content may be incorrect.">
            <a:extLst>
              <a:ext uri="{FF2B5EF4-FFF2-40B4-BE49-F238E27FC236}">
                <a16:creationId xmlns:a16="http://schemas.microsoft.com/office/drawing/2014/main" id="{BEAFEE06-D020-0694-3021-848110B4CD59}"/>
              </a:ext>
            </a:extLst>
          </p:cNvPr>
          <p:cNvPicPr>
            <a:picLocks noChangeAspect="1"/>
          </p:cNvPicPr>
          <p:nvPr/>
        </p:nvPicPr>
        <p:blipFill>
          <a:blip r:embed="rId4"/>
          <a:srcRect l="6697" r="7150"/>
          <a:stretch>
            <a:fillRect/>
          </a:stretch>
        </p:blipFill>
        <p:spPr>
          <a:xfrm>
            <a:off x="5867400" y="2855581"/>
            <a:ext cx="2713008" cy="869188"/>
          </a:xfrm>
          <a:prstGeom prst="rect">
            <a:avLst/>
          </a:prstGeom>
        </p:spPr>
      </p:pic>
      <p:pic>
        <p:nvPicPr>
          <p:cNvPr id="62" name="Picture 61" descr="A mathematical equation with numbers and symbols&#10;&#10;AI-generated content may be incorrect.">
            <a:extLst>
              <a:ext uri="{FF2B5EF4-FFF2-40B4-BE49-F238E27FC236}">
                <a16:creationId xmlns:a16="http://schemas.microsoft.com/office/drawing/2014/main" id="{247A9073-E370-F759-B10E-4EA90EF8CAA3}"/>
              </a:ext>
            </a:extLst>
          </p:cNvPr>
          <p:cNvPicPr>
            <a:picLocks noChangeAspect="1"/>
          </p:cNvPicPr>
          <p:nvPr/>
        </p:nvPicPr>
        <p:blipFill>
          <a:blip r:embed="rId5"/>
          <a:stretch>
            <a:fillRect/>
          </a:stretch>
        </p:blipFill>
        <p:spPr>
          <a:xfrm>
            <a:off x="5867400" y="4228140"/>
            <a:ext cx="2713008" cy="877260"/>
          </a:xfrm>
          <a:prstGeom prst="rect">
            <a:avLst/>
          </a:prstGeom>
        </p:spPr>
      </p:pic>
    </p:spTree>
    <p:extLst>
      <p:ext uri="{BB962C8B-B14F-4D97-AF65-F5344CB8AC3E}">
        <p14:creationId xmlns:p14="http://schemas.microsoft.com/office/powerpoint/2010/main" val="8376248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96021C-6DCB-2F09-8BE1-7B42CECD6F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A01C11-BD12-2944-7CE9-0DDACEEFD5BB}"/>
              </a:ext>
            </a:extLst>
          </p:cNvPr>
          <p:cNvSpPr>
            <a:spLocks noGrp="1"/>
          </p:cNvSpPr>
          <p:nvPr>
            <p:ph type="title"/>
          </p:nvPr>
        </p:nvSpPr>
        <p:spPr>
          <a:xfrm>
            <a:off x="457200" y="152400"/>
            <a:ext cx="7772400" cy="1143000"/>
          </a:xfrm>
        </p:spPr>
        <p:txBody>
          <a:bodyPr>
            <a:normAutofit/>
          </a:bodyPr>
          <a:lstStyle/>
          <a:p>
            <a:r>
              <a:rPr lang="en-US" dirty="0"/>
              <a:t>Method- Algorithm</a:t>
            </a:r>
          </a:p>
        </p:txBody>
      </p:sp>
      <p:sp>
        <p:nvSpPr>
          <p:cNvPr id="6" name="Slide Number Placeholder 4">
            <a:extLst>
              <a:ext uri="{FF2B5EF4-FFF2-40B4-BE49-F238E27FC236}">
                <a16:creationId xmlns:a16="http://schemas.microsoft.com/office/drawing/2014/main" id="{E33D8C73-F052-F7DE-34B7-B9AA230FBCCF}"/>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13</a:t>
            </a:fld>
            <a:endParaRPr lang="en-US"/>
          </a:p>
        </p:txBody>
      </p:sp>
      <p:pic>
        <p:nvPicPr>
          <p:cNvPr id="10" name="Picture 9" descr="A diagram of a model&#10;&#10;AI-generated content may be incorrect.">
            <a:extLst>
              <a:ext uri="{FF2B5EF4-FFF2-40B4-BE49-F238E27FC236}">
                <a16:creationId xmlns:a16="http://schemas.microsoft.com/office/drawing/2014/main" id="{8F2E686C-7734-3D37-E954-AD5671A808F6}"/>
              </a:ext>
            </a:extLst>
          </p:cNvPr>
          <p:cNvPicPr>
            <a:picLocks noChangeAspect="1"/>
          </p:cNvPicPr>
          <p:nvPr/>
        </p:nvPicPr>
        <p:blipFill>
          <a:blip r:embed="rId3"/>
          <a:stretch>
            <a:fillRect/>
          </a:stretch>
        </p:blipFill>
        <p:spPr>
          <a:xfrm>
            <a:off x="0" y="1912188"/>
            <a:ext cx="9144000" cy="3033623"/>
          </a:xfrm>
          <a:prstGeom prst="rect">
            <a:avLst/>
          </a:prstGeom>
        </p:spPr>
      </p:pic>
      <mc:AlternateContent xmlns:mc="http://schemas.openxmlformats.org/markup-compatibility/2006" xmlns:p14="http://schemas.microsoft.com/office/powerpoint/2010/main" xmlns:aink="http://schemas.microsoft.com/office/drawing/2016/ink">
        <mc:Choice Requires="p14 aink">
          <p:contentPart p14:bwMode="auto" r:id="rId4">
            <p14:nvContentPartPr>
              <p14:cNvPr id="11" name="Ink 10">
                <a:extLst>
                  <a:ext uri="{FF2B5EF4-FFF2-40B4-BE49-F238E27FC236}">
                    <a16:creationId xmlns:a16="http://schemas.microsoft.com/office/drawing/2014/main" id="{70471753-A0A6-F090-F217-84C8D0EE3469}"/>
                  </a:ext>
                </a:extLst>
              </p14:cNvPr>
              <p14:cNvContentPartPr/>
              <p14:nvPr/>
            </p14:nvContentPartPr>
            <p14:xfrm>
              <a:off x="4272360" y="3459320"/>
              <a:ext cx="360" cy="360"/>
            </p14:xfrm>
          </p:contentPart>
        </mc:Choice>
        <mc:Fallback xmlns="">
          <p:pic>
            <p:nvPicPr>
              <p:cNvPr id="11" name="Ink 10">
                <a:extLst>
                  <a:ext uri="{FF2B5EF4-FFF2-40B4-BE49-F238E27FC236}">
                    <a16:creationId xmlns:a16="http://schemas.microsoft.com/office/drawing/2014/main" id="{70471753-A0A6-F090-F217-84C8D0EE3469}"/>
                  </a:ext>
                </a:extLst>
              </p:cNvPr>
              <p:cNvPicPr/>
              <p:nvPr/>
            </p:nvPicPr>
            <p:blipFill>
              <a:blip r:embed="rId5"/>
              <a:stretch>
                <a:fillRect/>
              </a:stretch>
            </p:blipFill>
            <p:spPr>
              <a:xfrm>
                <a:off x="4263360" y="3405680"/>
                <a:ext cx="18000" cy="10800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6">
            <p14:nvContentPartPr>
              <p14:cNvPr id="12" name="Ink 11">
                <a:extLst>
                  <a:ext uri="{FF2B5EF4-FFF2-40B4-BE49-F238E27FC236}">
                    <a16:creationId xmlns:a16="http://schemas.microsoft.com/office/drawing/2014/main" id="{3EE600D5-3CE2-2710-EB56-15C36C1BFE92}"/>
                  </a:ext>
                </a:extLst>
              </p14:cNvPr>
              <p14:cNvContentPartPr/>
              <p14:nvPr/>
            </p14:nvContentPartPr>
            <p14:xfrm>
              <a:off x="3759320" y="3495080"/>
              <a:ext cx="360" cy="360"/>
            </p14:xfrm>
          </p:contentPart>
        </mc:Choice>
        <mc:Fallback xmlns="">
          <p:pic>
            <p:nvPicPr>
              <p:cNvPr id="12" name="Ink 11">
                <a:extLst>
                  <a:ext uri="{FF2B5EF4-FFF2-40B4-BE49-F238E27FC236}">
                    <a16:creationId xmlns:a16="http://schemas.microsoft.com/office/drawing/2014/main" id="{3EE600D5-3CE2-2710-EB56-15C36C1BFE92}"/>
                  </a:ext>
                </a:extLst>
              </p:cNvPr>
              <p:cNvPicPr/>
              <p:nvPr/>
            </p:nvPicPr>
            <p:blipFill>
              <a:blip r:embed="rId7"/>
              <a:stretch>
                <a:fillRect/>
              </a:stretch>
            </p:blipFill>
            <p:spPr>
              <a:xfrm>
                <a:off x="3750320" y="3441080"/>
                <a:ext cx="18000" cy="108000"/>
              </a:xfrm>
              <a:prstGeom prst="rect">
                <a:avLst/>
              </a:prstGeom>
            </p:spPr>
          </p:pic>
        </mc:Fallback>
      </mc:AlternateContent>
    </p:spTree>
    <p:extLst>
      <p:ext uri="{BB962C8B-B14F-4D97-AF65-F5344CB8AC3E}">
        <p14:creationId xmlns:p14="http://schemas.microsoft.com/office/powerpoint/2010/main" val="8666229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5D829-7AF6-3DA9-DAB8-7808424AB5D9}"/>
              </a:ext>
            </a:extLst>
          </p:cNvPr>
          <p:cNvSpPr>
            <a:spLocks noGrp="1"/>
          </p:cNvSpPr>
          <p:nvPr>
            <p:ph type="title"/>
          </p:nvPr>
        </p:nvSpPr>
        <p:spPr/>
        <p:txBody>
          <a:bodyPr/>
          <a:lstStyle/>
          <a:p>
            <a:r>
              <a:rPr lang="en-US" dirty="0"/>
              <a:t>Experimental Setup- Models and Training</a:t>
            </a:r>
          </a:p>
        </p:txBody>
      </p:sp>
      <p:sp>
        <p:nvSpPr>
          <p:cNvPr id="5" name="Slide Number Placeholder 4">
            <a:extLst>
              <a:ext uri="{FF2B5EF4-FFF2-40B4-BE49-F238E27FC236}">
                <a16:creationId xmlns:a16="http://schemas.microsoft.com/office/drawing/2014/main" id="{2BA32138-23D2-EA35-424C-E9DA72C1ABA2}"/>
              </a:ext>
            </a:extLst>
          </p:cNvPr>
          <p:cNvSpPr>
            <a:spLocks noGrp="1"/>
          </p:cNvSpPr>
          <p:nvPr>
            <p:ph type="sldNum" sz="quarter" idx="4"/>
          </p:nvPr>
        </p:nvSpPr>
        <p:spPr/>
        <p:txBody>
          <a:bodyPr/>
          <a:lstStyle/>
          <a:p>
            <a:fld id="{179A9A4E-4C82-4D44-9372-C31BB3818094}" type="slidenum">
              <a:rPr lang="en-US" smtClean="0"/>
              <a:pPr/>
              <a:t>14</a:t>
            </a:fld>
            <a:endParaRPr lang="en-US" dirty="0"/>
          </a:p>
        </p:txBody>
      </p:sp>
      <p:sp>
        <p:nvSpPr>
          <p:cNvPr id="8" name="Content Placeholder 7">
            <a:extLst>
              <a:ext uri="{FF2B5EF4-FFF2-40B4-BE49-F238E27FC236}">
                <a16:creationId xmlns:a16="http://schemas.microsoft.com/office/drawing/2014/main" id="{FDEAA53D-A875-38E8-621B-559E6E28E820}"/>
              </a:ext>
            </a:extLst>
          </p:cNvPr>
          <p:cNvSpPr>
            <a:spLocks noGrp="1"/>
          </p:cNvSpPr>
          <p:nvPr>
            <p:ph sz="half" idx="1"/>
          </p:nvPr>
        </p:nvSpPr>
        <p:spPr>
          <a:xfrm>
            <a:off x="431800" y="1160780"/>
            <a:ext cx="4292600" cy="4114800"/>
          </a:xfrm>
        </p:spPr>
        <p:txBody>
          <a:bodyPr/>
          <a:lstStyle/>
          <a:p>
            <a:r>
              <a:rPr lang="en-US" sz="2000" b="1" dirty="0">
                <a:latin typeface="Times New Roman" panose="02020603050405020304" pitchFamily="18" charset="0"/>
                <a:cs typeface="Times New Roman" panose="02020603050405020304" pitchFamily="18" charset="0"/>
              </a:rPr>
              <a:t>GNNs Used:</a:t>
            </a:r>
            <a:r>
              <a:rPr lang="en-US" sz="2000" dirty="0">
                <a:latin typeface="Times New Roman" panose="02020603050405020304" pitchFamily="18" charset="0"/>
                <a:cs typeface="Times New Roman" panose="02020603050405020304" pitchFamily="18" charset="0"/>
              </a:rPr>
              <a:t> GCN, GIN, GAT</a:t>
            </a:r>
          </a:p>
          <a:p>
            <a:r>
              <a:rPr lang="en-US" sz="2000" b="1" dirty="0">
                <a:latin typeface="Times New Roman" panose="02020603050405020304" pitchFamily="18" charset="0"/>
                <a:cs typeface="Times New Roman" panose="02020603050405020304" pitchFamily="18" charset="0"/>
              </a:rPr>
              <a:t>Layers:</a:t>
            </a:r>
            <a:r>
              <a:rPr lang="en-US" sz="2000" dirty="0">
                <a:latin typeface="Times New Roman" panose="02020603050405020304" pitchFamily="18" charset="0"/>
                <a:cs typeface="Times New Roman" panose="02020603050405020304" pitchFamily="18" charset="0"/>
              </a:rPr>
              <a:t> 3 message-passing layers</a:t>
            </a:r>
          </a:p>
          <a:p>
            <a:r>
              <a:rPr lang="en-US" sz="2000" b="1" dirty="0">
                <a:latin typeface="Times New Roman" panose="02020603050405020304" pitchFamily="18" charset="0"/>
                <a:cs typeface="Times New Roman" panose="02020603050405020304" pitchFamily="18" charset="0"/>
              </a:rPr>
              <a:t>Hidden Dimensions:</a:t>
            </a:r>
            <a:r>
              <a:rPr lang="en-US" sz="2000" dirty="0">
                <a:latin typeface="Times New Roman" panose="02020603050405020304" pitchFamily="18" charset="0"/>
                <a:cs typeface="Times New Roman" panose="02020603050405020304" pitchFamily="18" charset="0"/>
              </a:rPr>
              <a:t> </a:t>
            </a:r>
          </a:p>
          <a:p>
            <a:pPr lvl="1"/>
            <a:r>
              <a:rPr lang="en-US" sz="1600" dirty="0">
                <a:latin typeface="Times New Roman" panose="02020603050405020304" pitchFamily="18" charset="0"/>
                <a:cs typeface="Times New Roman" panose="02020603050405020304" pitchFamily="18" charset="0"/>
              </a:rPr>
              <a:t>128 (GCN, GIN), </a:t>
            </a:r>
          </a:p>
          <a:p>
            <a:pPr lvl="1"/>
            <a:r>
              <a:rPr lang="en-US" sz="1600" dirty="0">
                <a:latin typeface="Times New Roman" panose="02020603050405020304" pitchFamily="18" charset="0"/>
                <a:cs typeface="Times New Roman" panose="02020603050405020304" pitchFamily="18" charset="0"/>
              </a:rPr>
              <a:t>64 (GAT)</a:t>
            </a:r>
          </a:p>
          <a:p>
            <a:r>
              <a:rPr lang="en-US" sz="2000" b="1" dirty="0">
                <a:latin typeface="Times New Roman" panose="02020603050405020304" pitchFamily="18" charset="0"/>
                <a:cs typeface="Times New Roman" panose="02020603050405020304" pitchFamily="18" charset="0"/>
              </a:rPr>
              <a:t>Pooling:</a:t>
            </a:r>
            <a:r>
              <a:rPr lang="en-US" sz="2000" dirty="0">
                <a:latin typeface="Times New Roman" panose="02020603050405020304" pitchFamily="18" charset="0"/>
                <a:cs typeface="Times New Roman" panose="02020603050405020304" pitchFamily="18" charset="0"/>
              </a:rPr>
              <a:t> </a:t>
            </a:r>
          </a:p>
          <a:p>
            <a:pPr lvl="1"/>
            <a:r>
              <a:rPr lang="en-US" sz="1600" dirty="0">
                <a:latin typeface="Times New Roman" panose="02020603050405020304" pitchFamily="18" charset="0"/>
                <a:cs typeface="Times New Roman" panose="02020603050405020304" pitchFamily="18" charset="0"/>
              </a:rPr>
              <a:t>Mean (GCN, GAT), </a:t>
            </a:r>
          </a:p>
          <a:p>
            <a:pPr lvl="1"/>
            <a:r>
              <a:rPr lang="en-US" sz="1600" dirty="0">
                <a:latin typeface="Times New Roman" panose="02020603050405020304" pitchFamily="18" charset="0"/>
                <a:cs typeface="Times New Roman" panose="02020603050405020304" pitchFamily="18" charset="0"/>
              </a:rPr>
              <a:t>Sum (GIN)</a:t>
            </a:r>
          </a:p>
          <a:p>
            <a:r>
              <a:rPr lang="en-US" sz="2000" b="1" dirty="0">
                <a:latin typeface="Times New Roman" panose="02020603050405020304" pitchFamily="18" charset="0"/>
                <a:cs typeface="Times New Roman" panose="02020603050405020304" pitchFamily="18" charset="0"/>
              </a:rPr>
              <a:t>Activation:</a:t>
            </a:r>
            <a:r>
              <a:rPr lang="en-US" sz="2000" dirty="0">
                <a:latin typeface="Times New Roman" panose="02020603050405020304" pitchFamily="18" charset="0"/>
                <a:cs typeface="Times New Roman" panose="02020603050405020304" pitchFamily="18" charset="0"/>
              </a:rPr>
              <a:t> </a:t>
            </a:r>
          </a:p>
          <a:p>
            <a:pPr lvl="1"/>
            <a:r>
              <a:rPr lang="en-US" sz="1600" dirty="0" err="1">
                <a:latin typeface="Times New Roman" panose="02020603050405020304" pitchFamily="18" charset="0"/>
                <a:cs typeface="Times New Roman" panose="02020603050405020304" pitchFamily="18" charset="0"/>
              </a:rPr>
              <a:t>ReLU</a:t>
            </a:r>
            <a:r>
              <a:rPr lang="en-US" sz="1600" dirty="0">
                <a:latin typeface="Times New Roman" panose="02020603050405020304" pitchFamily="18" charset="0"/>
                <a:cs typeface="Times New Roman" panose="02020603050405020304" pitchFamily="18" charset="0"/>
              </a:rPr>
              <a:t> (GCN, GIN), </a:t>
            </a:r>
          </a:p>
          <a:p>
            <a:pPr lvl="1"/>
            <a:r>
              <a:rPr lang="en-US" sz="1600" dirty="0">
                <a:latin typeface="Times New Roman" panose="02020603050405020304" pitchFamily="18" charset="0"/>
                <a:cs typeface="Times New Roman" panose="02020603050405020304" pitchFamily="18" charset="0"/>
              </a:rPr>
              <a:t>ELU (GAT)</a:t>
            </a:r>
          </a:p>
          <a:p>
            <a:r>
              <a:rPr lang="en-US" sz="2000" b="1" dirty="0">
                <a:latin typeface="Times New Roman" panose="02020603050405020304" pitchFamily="18" charset="0"/>
                <a:cs typeface="Times New Roman" panose="02020603050405020304" pitchFamily="18" charset="0"/>
              </a:rPr>
              <a:t>Regularization:</a:t>
            </a:r>
            <a:r>
              <a:rPr lang="en-US" sz="2000" dirty="0">
                <a:latin typeface="Times New Roman" panose="02020603050405020304" pitchFamily="18" charset="0"/>
                <a:cs typeface="Times New Roman" panose="02020603050405020304" pitchFamily="18" charset="0"/>
              </a:rPr>
              <a:t> </a:t>
            </a:r>
          </a:p>
          <a:p>
            <a:pPr lvl="1"/>
            <a:r>
              <a:rPr lang="en-US" sz="1600" dirty="0">
                <a:latin typeface="Times New Roman" panose="02020603050405020304" pitchFamily="18" charset="0"/>
                <a:cs typeface="Times New Roman" panose="02020603050405020304" pitchFamily="18" charset="0"/>
              </a:rPr>
              <a:t>Dropout 0.2 (GCN), </a:t>
            </a:r>
          </a:p>
          <a:p>
            <a:pPr lvl="1"/>
            <a:r>
              <a:rPr lang="en-US" sz="1600" dirty="0">
                <a:latin typeface="Times New Roman" panose="02020603050405020304" pitchFamily="18" charset="0"/>
                <a:cs typeface="Times New Roman" panose="02020603050405020304" pitchFamily="18" charset="0"/>
              </a:rPr>
              <a:t>0.3 (GIN/GAT) + </a:t>
            </a:r>
            <a:r>
              <a:rPr lang="en-US" sz="1600" dirty="0" err="1">
                <a:latin typeface="Times New Roman" panose="02020603050405020304" pitchFamily="18" charset="0"/>
                <a:cs typeface="Times New Roman" panose="02020603050405020304" pitchFamily="18" charset="0"/>
              </a:rPr>
              <a:t>BatchNorm</a:t>
            </a:r>
            <a:r>
              <a:rPr lang="en-US" sz="1600" dirty="0">
                <a:latin typeface="Times New Roman" panose="02020603050405020304" pitchFamily="18" charset="0"/>
                <a:cs typeface="Times New Roman" panose="02020603050405020304" pitchFamily="18" charset="0"/>
              </a:rPr>
              <a:t> in intermediate layers</a:t>
            </a:r>
          </a:p>
          <a:p>
            <a:endParaRPr lang="en-US" dirty="0"/>
          </a:p>
        </p:txBody>
      </p:sp>
      <p:sp>
        <p:nvSpPr>
          <p:cNvPr id="10" name="Content Placeholder 9">
            <a:extLst>
              <a:ext uri="{FF2B5EF4-FFF2-40B4-BE49-F238E27FC236}">
                <a16:creationId xmlns:a16="http://schemas.microsoft.com/office/drawing/2014/main" id="{335F1CD3-2858-D03E-4EE6-1D1E61A0843E}"/>
              </a:ext>
            </a:extLst>
          </p:cNvPr>
          <p:cNvSpPr>
            <a:spLocks noGrp="1"/>
          </p:cNvSpPr>
          <p:nvPr>
            <p:ph sz="half" idx="2"/>
          </p:nvPr>
        </p:nvSpPr>
        <p:spPr>
          <a:xfrm>
            <a:off x="4749800" y="1160780"/>
            <a:ext cx="3733800" cy="4114800"/>
          </a:xfrm>
        </p:spPr>
        <p:txBody>
          <a:bodyPr/>
          <a:lstStyle/>
          <a:p>
            <a:r>
              <a:rPr lang="en-US" sz="2000" b="1" dirty="0">
                <a:latin typeface="Times New Roman" panose="02020603050405020304" pitchFamily="18" charset="0"/>
                <a:cs typeface="Times New Roman" panose="02020603050405020304" pitchFamily="18" charset="0"/>
              </a:rPr>
              <a:t>Hyperparameters</a:t>
            </a:r>
          </a:p>
          <a:p>
            <a:r>
              <a:rPr lang="en-US" sz="2000" b="1" dirty="0">
                <a:latin typeface="Times New Roman" panose="02020603050405020304" pitchFamily="18" charset="0"/>
                <a:cs typeface="Times New Roman" panose="02020603050405020304" pitchFamily="18" charset="0"/>
              </a:rPr>
              <a:t>Learning Rate:</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GCN: 1e-3 </a:t>
            </a:r>
          </a:p>
          <a:p>
            <a:r>
              <a:rPr lang="en-US" sz="2000" dirty="0">
                <a:latin typeface="Times New Roman" panose="02020603050405020304" pitchFamily="18" charset="0"/>
                <a:cs typeface="Times New Roman" panose="02020603050405020304" pitchFamily="18" charset="0"/>
              </a:rPr>
              <a:t>• GIN: 1e-3 </a:t>
            </a:r>
          </a:p>
          <a:p>
            <a:r>
              <a:rPr lang="en-US" sz="2000" dirty="0">
                <a:latin typeface="Times New Roman" panose="02020603050405020304" pitchFamily="18" charset="0"/>
                <a:cs typeface="Times New Roman" panose="02020603050405020304" pitchFamily="18" charset="0"/>
              </a:rPr>
              <a:t>• GAT: 5e-4</a:t>
            </a:r>
          </a:p>
          <a:p>
            <a:r>
              <a:rPr lang="en-US" sz="2000" b="1" dirty="0">
                <a:latin typeface="Times New Roman" panose="02020603050405020304" pitchFamily="18" charset="0"/>
                <a:cs typeface="Times New Roman" panose="02020603050405020304" pitchFamily="18" charset="0"/>
              </a:rPr>
              <a:t>Batch Size:</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GCN / GIN: 64 </a:t>
            </a:r>
          </a:p>
          <a:p>
            <a:r>
              <a:rPr lang="en-US" sz="2000" dirty="0">
                <a:latin typeface="Times New Roman" panose="02020603050405020304" pitchFamily="18" charset="0"/>
                <a:cs typeface="Times New Roman" panose="02020603050405020304" pitchFamily="18" charset="0"/>
              </a:rPr>
              <a:t>• GAT: 32</a:t>
            </a:r>
          </a:p>
          <a:p>
            <a:r>
              <a:rPr lang="en-US" sz="2000" b="1" dirty="0">
                <a:latin typeface="Times New Roman" panose="02020603050405020304" pitchFamily="18" charset="0"/>
                <a:cs typeface="Times New Roman" panose="02020603050405020304" pitchFamily="18" charset="0"/>
              </a:rPr>
              <a:t>Optimizer:</a:t>
            </a:r>
            <a:r>
              <a:rPr lang="en-US" sz="2000" dirty="0">
                <a:latin typeface="Times New Roman" panose="02020603050405020304" pitchFamily="18" charset="0"/>
                <a:cs typeface="Times New Roman" panose="02020603050405020304" pitchFamily="18" charset="0"/>
              </a:rPr>
              <a:t> Adam</a:t>
            </a:r>
          </a:p>
          <a:p>
            <a:r>
              <a:rPr lang="en-US" sz="2000" b="1" dirty="0">
                <a:latin typeface="Times New Roman" panose="02020603050405020304" pitchFamily="18" charset="0"/>
                <a:cs typeface="Times New Roman" panose="02020603050405020304" pitchFamily="18" charset="0"/>
              </a:rPr>
              <a:t>Seeds:</a:t>
            </a:r>
            <a:r>
              <a:rPr lang="en-US" sz="2000" dirty="0">
                <a:latin typeface="Times New Roman" panose="02020603050405020304" pitchFamily="18" charset="0"/>
                <a:cs typeface="Times New Roman" panose="02020603050405020304" pitchFamily="18" charset="0"/>
              </a:rPr>
              <a:t> Fixed for reproducibility</a:t>
            </a:r>
          </a:p>
          <a:p>
            <a:endParaRPr lang="en-US" dirty="0"/>
          </a:p>
        </p:txBody>
      </p:sp>
    </p:spTree>
    <p:extLst>
      <p:ext uri="{BB962C8B-B14F-4D97-AF65-F5344CB8AC3E}">
        <p14:creationId xmlns:p14="http://schemas.microsoft.com/office/powerpoint/2010/main" val="15572576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F663E9-6239-7C52-F07A-4C8E7E33EF2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4E0680-9FD2-943D-74DC-16B28F51B132}"/>
              </a:ext>
            </a:extLst>
          </p:cNvPr>
          <p:cNvSpPr>
            <a:spLocks noGrp="1"/>
          </p:cNvSpPr>
          <p:nvPr>
            <p:ph type="title"/>
          </p:nvPr>
        </p:nvSpPr>
        <p:spPr>
          <a:xfrm>
            <a:off x="457200" y="152400"/>
            <a:ext cx="7772400" cy="1143000"/>
          </a:xfrm>
        </p:spPr>
        <p:txBody>
          <a:bodyPr>
            <a:normAutofit/>
          </a:bodyPr>
          <a:lstStyle/>
          <a:p>
            <a:r>
              <a:rPr lang="en-US" dirty="0"/>
              <a:t>Training Setup</a:t>
            </a:r>
          </a:p>
        </p:txBody>
      </p:sp>
      <p:sp>
        <p:nvSpPr>
          <p:cNvPr id="26" name="Slide Number Placeholder 4">
            <a:extLst>
              <a:ext uri="{FF2B5EF4-FFF2-40B4-BE49-F238E27FC236}">
                <a16:creationId xmlns:a16="http://schemas.microsoft.com/office/drawing/2014/main" id="{145EDD72-5825-C69F-4EB5-DA836B265B64}"/>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15</a:t>
            </a:fld>
            <a:endParaRPr lang="en-US"/>
          </a:p>
        </p:txBody>
      </p:sp>
      <p:sp>
        <p:nvSpPr>
          <p:cNvPr id="5" name="Rectangle 2">
            <a:extLst>
              <a:ext uri="{FF2B5EF4-FFF2-40B4-BE49-F238E27FC236}">
                <a16:creationId xmlns:a16="http://schemas.microsoft.com/office/drawing/2014/main" id="{DB6C6E79-194B-5F9F-B574-D75433343B02}"/>
              </a:ext>
            </a:extLst>
          </p:cNvPr>
          <p:cNvSpPr>
            <a:spLocks noGrp="1" noChangeArrowheads="1"/>
          </p:cNvSpPr>
          <p:nvPr>
            <p:ph idx="1"/>
          </p:nvPr>
        </p:nvSpPr>
        <p:spPr bwMode="auto">
          <a:xfrm>
            <a:off x="685800" y="1565449"/>
            <a:ext cx="6248400"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Rectangle 2">
            <a:extLst>
              <a:ext uri="{FF2B5EF4-FFF2-40B4-BE49-F238E27FC236}">
                <a16:creationId xmlns:a16="http://schemas.microsoft.com/office/drawing/2014/main" id="{06F8BC1D-991F-FE45-D834-D40F0BD2E6F8}"/>
              </a:ext>
            </a:extLst>
          </p:cNvPr>
          <p:cNvSpPr>
            <a:spLocks noChangeArrowheads="1"/>
          </p:cNvSpPr>
          <p:nvPr/>
        </p:nvSpPr>
        <p:spPr bwMode="auto">
          <a:xfrm>
            <a:off x="685800" y="1219529"/>
            <a:ext cx="7010400"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Loss Functions:</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Binary Cross-Entropy → Tox21, BBBP</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MSE → ESOL</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Dataset Split:</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Scaffold-based (train/</a:t>
            </a:r>
            <a:r>
              <a:rPr kumimoji="0" lang="en-US" altLang="en-US"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val</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/test)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Epochs:</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Typical range: 50–150</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Early stopping on validation loss</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GAT trains slower (~120–150 epochs)</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GCN/GIN converge faster (~80–120 epochs)</a:t>
            </a:r>
          </a:p>
        </p:txBody>
      </p:sp>
    </p:spTree>
    <p:extLst>
      <p:ext uri="{BB962C8B-B14F-4D97-AF65-F5344CB8AC3E}">
        <p14:creationId xmlns:p14="http://schemas.microsoft.com/office/powerpoint/2010/main" val="11080505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E4275F-FBB0-7995-E78F-B92FB7100C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0391E2-A04F-6A3E-119C-7851D4822B67}"/>
              </a:ext>
            </a:extLst>
          </p:cNvPr>
          <p:cNvSpPr>
            <a:spLocks noGrp="1"/>
          </p:cNvSpPr>
          <p:nvPr>
            <p:ph type="title"/>
          </p:nvPr>
        </p:nvSpPr>
        <p:spPr>
          <a:xfrm>
            <a:off x="457200" y="152400"/>
            <a:ext cx="7772400" cy="1143000"/>
          </a:xfrm>
        </p:spPr>
        <p:txBody>
          <a:bodyPr>
            <a:normAutofit/>
          </a:bodyPr>
          <a:lstStyle/>
          <a:p>
            <a:r>
              <a:rPr lang="en-US" dirty="0"/>
              <a:t>Hardware</a:t>
            </a:r>
          </a:p>
        </p:txBody>
      </p:sp>
      <p:sp>
        <p:nvSpPr>
          <p:cNvPr id="3" name="Content Placeholder 2">
            <a:extLst>
              <a:ext uri="{FF2B5EF4-FFF2-40B4-BE49-F238E27FC236}">
                <a16:creationId xmlns:a16="http://schemas.microsoft.com/office/drawing/2014/main" id="{3B192487-E7AE-81AE-E665-E532B026419E}"/>
              </a:ext>
            </a:extLst>
          </p:cNvPr>
          <p:cNvSpPr>
            <a:spLocks noGrp="1"/>
          </p:cNvSpPr>
          <p:nvPr>
            <p:ph idx="1"/>
          </p:nvPr>
        </p:nvSpPr>
        <p:spPr>
          <a:xfrm>
            <a:off x="304800" y="1371600"/>
            <a:ext cx="7924800" cy="4343400"/>
          </a:xfrm>
        </p:spPr>
        <p:txBody>
          <a:bodyPr>
            <a:normAutofit/>
          </a:bodyPr>
          <a:lstStyle/>
          <a:p>
            <a:pPr lvl="1"/>
            <a:r>
              <a:rPr lang="en-US" b="1" dirty="0"/>
              <a:t>NVIDIA RTX 3090</a:t>
            </a:r>
            <a:r>
              <a:rPr lang="en-US" dirty="0"/>
              <a:t> for baseline and debugging runs</a:t>
            </a:r>
          </a:p>
          <a:p>
            <a:pPr lvl="1"/>
            <a:r>
              <a:rPr lang="en-US" b="1" dirty="0"/>
              <a:t>NVIDIA RTX 5080</a:t>
            </a:r>
            <a:r>
              <a:rPr lang="en-US" dirty="0"/>
              <a:t> for full multi-epoch training and hyperparameter sweeps</a:t>
            </a:r>
          </a:p>
          <a:p>
            <a:pPr lvl="1"/>
            <a:r>
              <a:rPr lang="en-US" b="1" dirty="0"/>
              <a:t>Apple MacBook M3 &amp; M4 chips</a:t>
            </a:r>
            <a:r>
              <a:rPr lang="en-US" dirty="0"/>
              <a:t> — used for development, testing, and lightweight model runs.</a:t>
            </a:r>
          </a:p>
          <a:p>
            <a:pPr lvl="1"/>
            <a:r>
              <a:rPr lang="en-US" dirty="0"/>
              <a:t>GPU acceleration was essential: It reduced training time dramatically compared to CPU-only execution, especially for deeper models and attention-based architectures like GAT</a:t>
            </a:r>
          </a:p>
        </p:txBody>
      </p:sp>
      <p:sp>
        <p:nvSpPr>
          <p:cNvPr id="26" name="Slide Number Placeholder 4">
            <a:extLst>
              <a:ext uri="{FF2B5EF4-FFF2-40B4-BE49-F238E27FC236}">
                <a16:creationId xmlns:a16="http://schemas.microsoft.com/office/drawing/2014/main" id="{BA10E340-5D79-0B1E-CBD9-5FA4F2DCA847}"/>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16</a:t>
            </a:fld>
            <a:endParaRPr lang="en-US"/>
          </a:p>
        </p:txBody>
      </p:sp>
    </p:spTree>
    <p:extLst>
      <p:ext uri="{BB962C8B-B14F-4D97-AF65-F5344CB8AC3E}">
        <p14:creationId xmlns:p14="http://schemas.microsoft.com/office/powerpoint/2010/main" val="33743697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AF7903-27FA-B4BD-5837-3FD86F56782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B3B6CC-1B25-9F20-6AAA-2DE8DCB2DD78}"/>
              </a:ext>
            </a:extLst>
          </p:cNvPr>
          <p:cNvSpPr>
            <a:spLocks noGrp="1"/>
          </p:cNvSpPr>
          <p:nvPr>
            <p:ph type="title"/>
          </p:nvPr>
        </p:nvSpPr>
        <p:spPr>
          <a:xfrm>
            <a:off x="762000" y="152400"/>
            <a:ext cx="7467600" cy="1143000"/>
          </a:xfrm>
        </p:spPr>
        <p:txBody>
          <a:bodyPr/>
          <a:lstStyle/>
          <a:p>
            <a:r>
              <a:rPr lang="en-US" dirty="0"/>
              <a:t>Results </a:t>
            </a:r>
          </a:p>
        </p:txBody>
      </p:sp>
      <p:sp>
        <p:nvSpPr>
          <p:cNvPr id="15" name="Slide Number Placeholder 4">
            <a:extLst>
              <a:ext uri="{FF2B5EF4-FFF2-40B4-BE49-F238E27FC236}">
                <a16:creationId xmlns:a16="http://schemas.microsoft.com/office/drawing/2014/main" id="{E850AD79-8382-49E8-E502-402DD9C04A3D}"/>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17</a:t>
            </a:fld>
            <a:endParaRPr lang="en-US"/>
          </a:p>
        </p:txBody>
      </p:sp>
      <p:sp>
        <p:nvSpPr>
          <p:cNvPr id="8" name="TextBox 7">
            <a:extLst>
              <a:ext uri="{FF2B5EF4-FFF2-40B4-BE49-F238E27FC236}">
                <a16:creationId xmlns:a16="http://schemas.microsoft.com/office/drawing/2014/main" id="{882F627C-F630-C9FC-3728-4E7567B7E597}"/>
              </a:ext>
            </a:extLst>
          </p:cNvPr>
          <p:cNvSpPr txBox="1"/>
          <p:nvPr/>
        </p:nvSpPr>
        <p:spPr>
          <a:xfrm>
            <a:off x="609600" y="1532890"/>
            <a:ext cx="8077200" cy="954107"/>
          </a:xfrm>
          <a:prstGeom prst="rect">
            <a:avLst/>
          </a:prstGeom>
          <a:noFill/>
        </p:spPr>
        <p:txBody>
          <a:bodyPr wrap="square" rtlCol="0">
            <a:spAutoFit/>
          </a:bodyPr>
          <a:lstStyle/>
          <a:p>
            <a:r>
              <a:rPr lang="en-US" sz="2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Times New Roman" panose="02020603050405020304" pitchFamily="18" charset="0"/>
                <a:ea typeface="+mj-ea"/>
                <a:cs typeface="Times New Roman" panose="02020603050405020304" pitchFamily="18" charset="0"/>
              </a:rPr>
              <a:t>Performance Comparison across Baseline models- ESOL dataset</a:t>
            </a:r>
          </a:p>
        </p:txBody>
      </p:sp>
      <p:graphicFrame>
        <p:nvGraphicFramePr>
          <p:cNvPr id="5" name="Table 4">
            <a:extLst>
              <a:ext uri="{FF2B5EF4-FFF2-40B4-BE49-F238E27FC236}">
                <a16:creationId xmlns:a16="http://schemas.microsoft.com/office/drawing/2014/main" id="{A270E9FE-E1D5-9F64-2333-B2479C70FA25}"/>
              </a:ext>
            </a:extLst>
          </p:cNvPr>
          <p:cNvGraphicFramePr>
            <a:graphicFrameLocks noGrp="1"/>
          </p:cNvGraphicFramePr>
          <p:nvPr>
            <p:extLst>
              <p:ext uri="{D42A27DB-BD31-4B8C-83A1-F6EECF244321}">
                <p14:modId xmlns:p14="http://schemas.microsoft.com/office/powerpoint/2010/main" val="1646268994"/>
              </p:ext>
            </p:extLst>
          </p:nvPr>
        </p:nvGraphicFramePr>
        <p:xfrm>
          <a:off x="762000" y="2663026"/>
          <a:ext cx="7620000" cy="2875944"/>
        </p:xfrm>
        <a:graphic>
          <a:graphicData uri="http://schemas.openxmlformats.org/drawingml/2006/table">
            <a:tbl>
              <a:tblPr>
                <a:effectLst/>
              </a:tblPr>
              <a:tblGrid>
                <a:gridCol w="2387600">
                  <a:extLst>
                    <a:ext uri="{9D8B030D-6E8A-4147-A177-3AD203B41FA5}">
                      <a16:colId xmlns:a16="http://schemas.microsoft.com/office/drawing/2014/main" val="2019328594"/>
                    </a:ext>
                  </a:extLst>
                </a:gridCol>
                <a:gridCol w="2387600">
                  <a:extLst>
                    <a:ext uri="{9D8B030D-6E8A-4147-A177-3AD203B41FA5}">
                      <a16:colId xmlns:a16="http://schemas.microsoft.com/office/drawing/2014/main" val="667126603"/>
                    </a:ext>
                  </a:extLst>
                </a:gridCol>
                <a:gridCol w="2844800">
                  <a:extLst>
                    <a:ext uri="{9D8B030D-6E8A-4147-A177-3AD203B41FA5}">
                      <a16:colId xmlns:a16="http://schemas.microsoft.com/office/drawing/2014/main" val="1175296824"/>
                    </a:ext>
                  </a:extLst>
                </a:gridCol>
              </a:tblGrid>
              <a:tr h="671054">
                <a:tc>
                  <a:txBody>
                    <a:bodyPr/>
                    <a:lstStyle/>
                    <a:p>
                      <a:pPr>
                        <a:buNone/>
                      </a:pPr>
                      <a:r>
                        <a:rPr lang="en-US" b="1" dirty="0"/>
                        <a:t>Model</a:t>
                      </a:r>
                      <a:endParaRPr 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b="1" dirty="0"/>
                        <a:t>RMSE (mean ± std)</a:t>
                      </a:r>
                      <a:endParaRPr 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b="1" dirty="0"/>
                        <a:t>MAE (mean ± std)</a:t>
                      </a:r>
                      <a:endParaRPr 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extLst>
                  <a:ext uri="{0D108BD9-81ED-4DB2-BD59-A6C34878D82A}">
                    <a16:rowId xmlns:a16="http://schemas.microsoft.com/office/drawing/2014/main" val="3100567573"/>
                  </a:ext>
                </a:extLst>
              </a:tr>
              <a:tr h="383459">
                <a:tc>
                  <a:txBody>
                    <a:bodyPr/>
                    <a:lstStyle/>
                    <a:p>
                      <a:pPr>
                        <a:buNone/>
                      </a:pPr>
                      <a:r>
                        <a:rPr lang="en-US" b="1"/>
                        <a:t>GAT</a:t>
                      </a:r>
                      <a:endParaRPr lang="en-US"/>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b="1" dirty="0"/>
                        <a:t>1.3498 ± 0.0916</a:t>
                      </a:r>
                      <a:endParaRPr 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a:t>1.0400 ± 0.1041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extLst>
                  <a:ext uri="{0D108BD9-81ED-4DB2-BD59-A6C34878D82A}">
                    <a16:rowId xmlns:a16="http://schemas.microsoft.com/office/drawing/2014/main" val="3131593697"/>
                  </a:ext>
                </a:extLst>
              </a:tr>
              <a:tr h="671054">
                <a:tc>
                  <a:txBody>
                    <a:bodyPr/>
                    <a:lstStyle/>
                    <a:p>
                      <a:pPr>
                        <a:buNone/>
                      </a:pPr>
                      <a:r>
                        <a:rPr lang="en-US" b="1"/>
                        <a:t>GIN</a:t>
                      </a:r>
                      <a:endParaRPr lang="en-US"/>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dirty="0"/>
                        <a:t>1.3549 ± 0.1161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b="1" dirty="0"/>
                        <a:t>0.9902 ± 0.1034</a:t>
                      </a:r>
                      <a:r>
                        <a:rPr lang="en-US" dirty="0"/>
                        <a:t>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extLst>
                  <a:ext uri="{0D108BD9-81ED-4DB2-BD59-A6C34878D82A}">
                    <a16:rowId xmlns:a16="http://schemas.microsoft.com/office/drawing/2014/main" val="2513445013"/>
                  </a:ext>
                </a:extLst>
              </a:tr>
              <a:tr h="383459">
                <a:tc>
                  <a:txBody>
                    <a:bodyPr/>
                    <a:lstStyle/>
                    <a:p>
                      <a:pPr>
                        <a:buNone/>
                      </a:pPr>
                      <a:r>
                        <a:rPr lang="en-US"/>
                        <a:t>GCN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dirty="0"/>
                        <a:t>1.4679 ± 0.0603</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a:t>1.0905 ± 0.0397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extLst>
                  <a:ext uri="{0D108BD9-81ED-4DB2-BD59-A6C34878D82A}">
                    <a16:rowId xmlns:a16="http://schemas.microsoft.com/office/drawing/2014/main" val="2058200128"/>
                  </a:ext>
                </a:extLst>
              </a:tr>
              <a:tr h="383459">
                <a:tc>
                  <a:txBody>
                    <a:bodyPr/>
                    <a:lstStyle/>
                    <a:p>
                      <a:pPr>
                        <a:buNone/>
                      </a:pPr>
                      <a:r>
                        <a:rPr lang="en-US" dirty="0"/>
                        <a:t>MLP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a:t>1.5064 ± 0.0375</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dirty="0"/>
                        <a:t>1.1892 ± 0.0174</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extLst>
                  <a:ext uri="{0D108BD9-81ED-4DB2-BD59-A6C34878D82A}">
                    <a16:rowId xmlns:a16="http://schemas.microsoft.com/office/drawing/2014/main" val="3766301872"/>
                  </a:ext>
                </a:extLst>
              </a:tr>
              <a:tr h="383459">
                <a:tc>
                  <a:txBody>
                    <a:bodyPr/>
                    <a:lstStyle/>
                    <a:p>
                      <a:pPr>
                        <a:buNone/>
                      </a:pPr>
                      <a:r>
                        <a:rPr lang="en-US" dirty="0"/>
                        <a:t>RF</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a:t>1.6238 ± 0.0029</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dirty="0"/>
                        <a:t>1.2576 ± 0.0034</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extLst>
                  <a:ext uri="{0D108BD9-81ED-4DB2-BD59-A6C34878D82A}">
                    <a16:rowId xmlns:a16="http://schemas.microsoft.com/office/drawing/2014/main" val="2362291508"/>
                  </a:ext>
                </a:extLst>
              </a:tr>
            </a:tbl>
          </a:graphicData>
        </a:graphic>
      </p:graphicFrame>
    </p:spTree>
    <p:extLst>
      <p:ext uri="{BB962C8B-B14F-4D97-AF65-F5344CB8AC3E}">
        <p14:creationId xmlns:p14="http://schemas.microsoft.com/office/powerpoint/2010/main" val="11766001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1F18A9-3076-49EF-AC3B-1342BB8BC0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6C2AC4-08A3-B3C3-8921-401FB3B78514}"/>
              </a:ext>
            </a:extLst>
          </p:cNvPr>
          <p:cNvSpPr>
            <a:spLocks noGrp="1"/>
          </p:cNvSpPr>
          <p:nvPr>
            <p:ph type="title"/>
          </p:nvPr>
        </p:nvSpPr>
        <p:spPr>
          <a:xfrm>
            <a:off x="762000" y="152400"/>
            <a:ext cx="7467600" cy="1143000"/>
          </a:xfrm>
        </p:spPr>
        <p:txBody>
          <a:bodyPr/>
          <a:lstStyle/>
          <a:p>
            <a:r>
              <a:rPr lang="en-US" dirty="0"/>
              <a:t>Results </a:t>
            </a:r>
          </a:p>
        </p:txBody>
      </p:sp>
      <p:sp>
        <p:nvSpPr>
          <p:cNvPr id="15" name="Slide Number Placeholder 4">
            <a:extLst>
              <a:ext uri="{FF2B5EF4-FFF2-40B4-BE49-F238E27FC236}">
                <a16:creationId xmlns:a16="http://schemas.microsoft.com/office/drawing/2014/main" id="{0250B253-6EE1-EABE-660C-FE62F1A27E18}"/>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18</a:t>
            </a:fld>
            <a:endParaRPr lang="en-US"/>
          </a:p>
        </p:txBody>
      </p:sp>
      <p:sp>
        <p:nvSpPr>
          <p:cNvPr id="8" name="TextBox 7">
            <a:extLst>
              <a:ext uri="{FF2B5EF4-FFF2-40B4-BE49-F238E27FC236}">
                <a16:creationId xmlns:a16="http://schemas.microsoft.com/office/drawing/2014/main" id="{3C11173F-D325-93B0-8C55-4928BC46524B}"/>
              </a:ext>
            </a:extLst>
          </p:cNvPr>
          <p:cNvSpPr txBox="1"/>
          <p:nvPr/>
        </p:nvSpPr>
        <p:spPr>
          <a:xfrm>
            <a:off x="609600" y="1532890"/>
            <a:ext cx="8077200" cy="954107"/>
          </a:xfrm>
          <a:prstGeom prst="rect">
            <a:avLst/>
          </a:prstGeom>
          <a:noFill/>
        </p:spPr>
        <p:txBody>
          <a:bodyPr wrap="square" rtlCol="0">
            <a:spAutoFit/>
          </a:bodyPr>
          <a:lstStyle/>
          <a:p>
            <a:r>
              <a:rPr lang="en-US" sz="2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Times New Roman" panose="02020603050405020304" pitchFamily="18" charset="0"/>
                <a:ea typeface="+mj-ea"/>
                <a:cs typeface="Times New Roman" panose="02020603050405020304" pitchFamily="18" charset="0"/>
              </a:rPr>
              <a:t>Performance Comparison across Baseline models- Tox21 dataset</a:t>
            </a:r>
          </a:p>
        </p:txBody>
      </p:sp>
      <p:graphicFrame>
        <p:nvGraphicFramePr>
          <p:cNvPr id="3" name="Table 2">
            <a:extLst>
              <a:ext uri="{FF2B5EF4-FFF2-40B4-BE49-F238E27FC236}">
                <a16:creationId xmlns:a16="http://schemas.microsoft.com/office/drawing/2014/main" id="{068E9004-466D-57BC-C1BE-DCEBE426C393}"/>
              </a:ext>
            </a:extLst>
          </p:cNvPr>
          <p:cNvGraphicFramePr>
            <a:graphicFrameLocks noGrp="1"/>
          </p:cNvGraphicFramePr>
          <p:nvPr>
            <p:extLst>
              <p:ext uri="{D42A27DB-BD31-4B8C-83A1-F6EECF244321}">
                <p14:modId xmlns:p14="http://schemas.microsoft.com/office/powerpoint/2010/main" val="1075173805"/>
              </p:ext>
            </p:extLst>
          </p:nvPr>
        </p:nvGraphicFramePr>
        <p:xfrm>
          <a:off x="990600" y="2724486"/>
          <a:ext cx="7391400" cy="2761912"/>
        </p:xfrm>
        <a:graphic>
          <a:graphicData uri="http://schemas.openxmlformats.org/drawingml/2006/table">
            <a:tbl>
              <a:tblPr/>
              <a:tblGrid>
                <a:gridCol w="2463800">
                  <a:extLst>
                    <a:ext uri="{9D8B030D-6E8A-4147-A177-3AD203B41FA5}">
                      <a16:colId xmlns:a16="http://schemas.microsoft.com/office/drawing/2014/main" val="2375637636"/>
                    </a:ext>
                  </a:extLst>
                </a:gridCol>
                <a:gridCol w="2463800">
                  <a:extLst>
                    <a:ext uri="{9D8B030D-6E8A-4147-A177-3AD203B41FA5}">
                      <a16:colId xmlns:a16="http://schemas.microsoft.com/office/drawing/2014/main" val="863162238"/>
                    </a:ext>
                  </a:extLst>
                </a:gridCol>
                <a:gridCol w="2463800">
                  <a:extLst>
                    <a:ext uri="{9D8B030D-6E8A-4147-A177-3AD203B41FA5}">
                      <a16:colId xmlns:a16="http://schemas.microsoft.com/office/drawing/2014/main" val="2195729513"/>
                    </a:ext>
                  </a:extLst>
                </a:gridCol>
              </a:tblGrid>
              <a:tr h="368255">
                <a:tc>
                  <a:txBody>
                    <a:bodyPr/>
                    <a:lstStyle/>
                    <a:p>
                      <a:pPr>
                        <a:buNone/>
                      </a:pPr>
                      <a:r>
                        <a:rPr lang="en-US" b="1"/>
                        <a:t>Model</a:t>
                      </a:r>
                      <a:endParaRPr lang="en-US"/>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b="1" dirty="0"/>
                        <a:t>AUC (mean ± std)</a:t>
                      </a:r>
                      <a:endParaRPr lang="en-US" dirty="0"/>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b="1"/>
                        <a:t>BCE (mean ± std)</a:t>
                      </a:r>
                      <a:endParaRPr lang="en-US"/>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extLst>
                  <a:ext uri="{0D108BD9-81ED-4DB2-BD59-A6C34878D82A}">
                    <a16:rowId xmlns:a16="http://schemas.microsoft.com/office/drawing/2014/main" val="10995658"/>
                  </a:ext>
                </a:extLst>
              </a:tr>
              <a:tr h="368255">
                <a:tc>
                  <a:txBody>
                    <a:bodyPr/>
                    <a:lstStyle/>
                    <a:p>
                      <a:pPr>
                        <a:buNone/>
                      </a:pPr>
                      <a:r>
                        <a:rPr lang="en-US" b="0" dirty="0"/>
                        <a:t>Random Forest</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b="0" dirty="0"/>
                        <a:t>0.7493 ± 0.0044</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b="1" dirty="0"/>
                        <a:t>0.2759 ± 0.0022</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extLst>
                  <a:ext uri="{0D108BD9-81ED-4DB2-BD59-A6C34878D82A}">
                    <a16:rowId xmlns:a16="http://schemas.microsoft.com/office/drawing/2014/main" val="3615938857"/>
                  </a:ext>
                </a:extLst>
              </a:tr>
              <a:tr h="644446">
                <a:tc>
                  <a:txBody>
                    <a:bodyPr/>
                    <a:lstStyle/>
                    <a:p>
                      <a:pPr>
                        <a:buNone/>
                      </a:pPr>
                      <a:r>
                        <a:rPr lang="en-US" b="0" dirty="0"/>
                        <a:t>GAT</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dirty="0"/>
                        <a:t>0.6716 ± 0.0022</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b="0" dirty="0"/>
                        <a:t>0.3297 ± 0.0036 </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extLst>
                  <a:ext uri="{0D108BD9-81ED-4DB2-BD59-A6C34878D82A}">
                    <a16:rowId xmlns:a16="http://schemas.microsoft.com/office/drawing/2014/main" val="3360090402"/>
                  </a:ext>
                </a:extLst>
              </a:tr>
              <a:tr h="644446">
                <a:tc>
                  <a:txBody>
                    <a:bodyPr/>
                    <a:lstStyle/>
                    <a:p>
                      <a:pPr>
                        <a:buNone/>
                      </a:pPr>
                      <a:r>
                        <a:rPr lang="en-US"/>
                        <a:t>MLP</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a:t>0.6599 ± 0.0022</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dirty="0"/>
                        <a:t>1.0455 ± 0.0147 </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extLst>
                  <a:ext uri="{0D108BD9-81ED-4DB2-BD59-A6C34878D82A}">
                    <a16:rowId xmlns:a16="http://schemas.microsoft.com/office/drawing/2014/main" val="3980727558"/>
                  </a:ext>
                </a:extLst>
              </a:tr>
              <a:tr h="368255">
                <a:tc>
                  <a:txBody>
                    <a:bodyPr/>
                    <a:lstStyle/>
                    <a:p>
                      <a:pPr>
                        <a:buNone/>
                      </a:pPr>
                      <a:r>
                        <a:rPr lang="en-US" b="1"/>
                        <a:t>GIN</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b="1" dirty="0"/>
                        <a:t>0.754 ± 0.0089</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dirty="0"/>
                        <a:t>0.3559 ± 0.0136</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extLst>
                  <a:ext uri="{0D108BD9-81ED-4DB2-BD59-A6C34878D82A}">
                    <a16:rowId xmlns:a16="http://schemas.microsoft.com/office/drawing/2014/main" val="4074915621"/>
                  </a:ext>
                </a:extLst>
              </a:tr>
              <a:tr h="368255">
                <a:tc>
                  <a:txBody>
                    <a:bodyPr/>
                    <a:lstStyle/>
                    <a:p>
                      <a:pPr>
                        <a:buNone/>
                      </a:pPr>
                      <a:r>
                        <a:rPr lang="en-US" dirty="0"/>
                        <a:t>GCN</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dirty="0"/>
                        <a:t>0.6179 ± 0.0046</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dirty="0"/>
                        <a:t>0.3359 ± 0.0004</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extLst>
                  <a:ext uri="{0D108BD9-81ED-4DB2-BD59-A6C34878D82A}">
                    <a16:rowId xmlns:a16="http://schemas.microsoft.com/office/drawing/2014/main" val="1845849338"/>
                  </a:ext>
                </a:extLst>
              </a:tr>
            </a:tbl>
          </a:graphicData>
        </a:graphic>
      </p:graphicFrame>
    </p:spTree>
    <p:extLst>
      <p:ext uri="{BB962C8B-B14F-4D97-AF65-F5344CB8AC3E}">
        <p14:creationId xmlns:p14="http://schemas.microsoft.com/office/powerpoint/2010/main" val="3670986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0F3B0C-D8D2-C752-CEC0-80D8E9F2E23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29AEA3-1302-FDBD-DC9A-95BCCDDCB77E}"/>
              </a:ext>
            </a:extLst>
          </p:cNvPr>
          <p:cNvSpPr>
            <a:spLocks noGrp="1"/>
          </p:cNvSpPr>
          <p:nvPr>
            <p:ph type="title"/>
          </p:nvPr>
        </p:nvSpPr>
        <p:spPr>
          <a:xfrm>
            <a:off x="762000" y="152400"/>
            <a:ext cx="7467600" cy="1143000"/>
          </a:xfrm>
        </p:spPr>
        <p:txBody>
          <a:bodyPr/>
          <a:lstStyle/>
          <a:p>
            <a:r>
              <a:rPr lang="en-US" dirty="0"/>
              <a:t>Results </a:t>
            </a:r>
          </a:p>
        </p:txBody>
      </p:sp>
      <p:sp>
        <p:nvSpPr>
          <p:cNvPr id="15" name="Slide Number Placeholder 4">
            <a:extLst>
              <a:ext uri="{FF2B5EF4-FFF2-40B4-BE49-F238E27FC236}">
                <a16:creationId xmlns:a16="http://schemas.microsoft.com/office/drawing/2014/main" id="{58230DD0-7981-E302-5A4B-8E3D77EBC79F}"/>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19</a:t>
            </a:fld>
            <a:endParaRPr lang="en-US"/>
          </a:p>
        </p:txBody>
      </p:sp>
      <p:sp>
        <p:nvSpPr>
          <p:cNvPr id="8" name="TextBox 7">
            <a:extLst>
              <a:ext uri="{FF2B5EF4-FFF2-40B4-BE49-F238E27FC236}">
                <a16:creationId xmlns:a16="http://schemas.microsoft.com/office/drawing/2014/main" id="{7C418649-D0FD-F391-4931-81194BD8A828}"/>
              </a:ext>
            </a:extLst>
          </p:cNvPr>
          <p:cNvSpPr txBox="1"/>
          <p:nvPr/>
        </p:nvSpPr>
        <p:spPr>
          <a:xfrm>
            <a:off x="609600" y="1532890"/>
            <a:ext cx="8077200" cy="954107"/>
          </a:xfrm>
          <a:prstGeom prst="rect">
            <a:avLst/>
          </a:prstGeom>
          <a:noFill/>
        </p:spPr>
        <p:txBody>
          <a:bodyPr wrap="square" rtlCol="0">
            <a:spAutoFit/>
          </a:bodyPr>
          <a:lstStyle/>
          <a:p>
            <a:r>
              <a:rPr lang="en-US" sz="2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Times New Roman" panose="02020603050405020304" pitchFamily="18" charset="0"/>
                <a:ea typeface="+mj-ea"/>
                <a:cs typeface="Times New Roman" panose="02020603050405020304" pitchFamily="18" charset="0"/>
              </a:rPr>
              <a:t>Performance Comparison across Baseline models- BBBP dataset</a:t>
            </a:r>
          </a:p>
        </p:txBody>
      </p:sp>
      <p:graphicFrame>
        <p:nvGraphicFramePr>
          <p:cNvPr id="3" name="Table 2">
            <a:extLst>
              <a:ext uri="{FF2B5EF4-FFF2-40B4-BE49-F238E27FC236}">
                <a16:creationId xmlns:a16="http://schemas.microsoft.com/office/drawing/2014/main" id="{191B9FEA-A6DE-8A60-DD22-675D52E4BC00}"/>
              </a:ext>
            </a:extLst>
          </p:cNvPr>
          <p:cNvGraphicFramePr>
            <a:graphicFrameLocks noGrp="1"/>
          </p:cNvGraphicFramePr>
          <p:nvPr>
            <p:extLst>
              <p:ext uri="{D42A27DB-BD31-4B8C-83A1-F6EECF244321}">
                <p14:modId xmlns:p14="http://schemas.microsoft.com/office/powerpoint/2010/main" val="1750885591"/>
              </p:ext>
            </p:extLst>
          </p:nvPr>
        </p:nvGraphicFramePr>
        <p:xfrm>
          <a:off x="800100" y="2724487"/>
          <a:ext cx="7391400" cy="2697480"/>
        </p:xfrm>
        <a:graphic>
          <a:graphicData uri="http://schemas.openxmlformats.org/drawingml/2006/table">
            <a:tbl>
              <a:tblPr/>
              <a:tblGrid>
                <a:gridCol w="2463800">
                  <a:extLst>
                    <a:ext uri="{9D8B030D-6E8A-4147-A177-3AD203B41FA5}">
                      <a16:colId xmlns:a16="http://schemas.microsoft.com/office/drawing/2014/main" val="1720380288"/>
                    </a:ext>
                  </a:extLst>
                </a:gridCol>
                <a:gridCol w="2463800">
                  <a:extLst>
                    <a:ext uri="{9D8B030D-6E8A-4147-A177-3AD203B41FA5}">
                      <a16:colId xmlns:a16="http://schemas.microsoft.com/office/drawing/2014/main" val="3388052166"/>
                    </a:ext>
                  </a:extLst>
                </a:gridCol>
                <a:gridCol w="2463800">
                  <a:extLst>
                    <a:ext uri="{9D8B030D-6E8A-4147-A177-3AD203B41FA5}">
                      <a16:colId xmlns:a16="http://schemas.microsoft.com/office/drawing/2014/main" val="1720098925"/>
                    </a:ext>
                  </a:extLst>
                </a:gridCol>
              </a:tblGrid>
              <a:tr h="449580">
                <a:tc>
                  <a:txBody>
                    <a:bodyPr/>
                    <a:lstStyle/>
                    <a:p>
                      <a:pPr>
                        <a:buNone/>
                      </a:pPr>
                      <a:r>
                        <a:rPr lang="en-US" b="1"/>
                        <a:t>Model</a:t>
                      </a:r>
                      <a:endParaRPr lang="en-US"/>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b="1"/>
                        <a:t>AUC (mean ± std)</a:t>
                      </a:r>
                      <a:endParaRPr lang="en-US"/>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b="1"/>
                        <a:t>BCE (mean ± std)</a:t>
                      </a:r>
                      <a:endParaRPr lang="en-US"/>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extLst>
                  <a:ext uri="{0D108BD9-81ED-4DB2-BD59-A6C34878D82A}">
                    <a16:rowId xmlns:a16="http://schemas.microsoft.com/office/drawing/2014/main" val="1397255828"/>
                  </a:ext>
                </a:extLst>
              </a:tr>
              <a:tr h="449580">
                <a:tc>
                  <a:txBody>
                    <a:bodyPr/>
                    <a:lstStyle/>
                    <a:p>
                      <a:pPr>
                        <a:buNone/>
                      </a:pPr>
                      <a:r>
                        <a:rPr lang="en-US" b="1" dirty="0"/>
                        <a:t>Random Forest</a:t>
                      </a:r>
                      <a:endParaRPr lang="en-US" dirty="0"/>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b="1"/>
                        <a:t>0.9411 ± 0.0030</a:t>
                      </a:r>
                      <a:endParaRPr lang="en-US"/>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b="1"/>
                        <a:t>0.2517 ± 0.0469</a:t>
                      </a:r>
                      <a:endParaRPr lang="en-US"/>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extLst>
                  <a:ext uri="{0D108BD9-81ED-4DB2-BD59-A6C34878D82A}">
                    <a16:rowId xmlns:a16="http://schemas.microsoft.com/office/drawing/2014/main" val="2765292275"/>
                  </a:ext>
                </a:extLst>
              </a:tr>
              <a:tr h="449580">
                <a:tc>
                  <a:txBody>
                    <a:bodyPr/>
                    <a:lstStyle/>
                    <a:p>
                      <a:pPr>
                        <a:buNone/>
                      </a:pPr>
                      <a:r>
                        <a:rPr lang="en-US" dirty="0"/>
                        <a:t>MLP</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a:t>0.9300 ± 0.0264</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a:t>0.5187 ± 0.1234</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extLst>
                  <a:ext uri="{0D108BD9-81ED-4DB2-BD59-A6C34878D82A}">
                    <a16:rowId xmlns:a16="http://schemas.microsoft.com/office/drawing/2014/main" val="1710048958"/>
                  </a:ext>
                </a:extLst>
              </a:tr>
              <a:tr h="449580">
                <a:tc>
                  <a:txBody>
                    <a:bodyPr/>
                    <a:lstStyle/>
                    <a:p>
                      <a:pPr>
                        <a:buNone/>
                      </a:pPr>
                      <a:r>
                        <a:rPr lang="en-US" b="0" dirty="0"/>
                        <a:t>GAT</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dirty="0"/>
                        <a:t>0.8203 ± 0.0415</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dirty="0"/>
                        <a:t>0.4734 ± 0.0437</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extLst>
                  <a:ext uri="{0D108BD9-81ED-4DB2-BD59-A6C34878D82A}">
                    <a16:rowId xmlns:a16="http://schemas.microsoft.com/office/drawing/2014/main" val="2324921663"/>
                  </a:ext>
                </a:extLst>
              </a:tr>
              <a:tr h="449580">
                <a:tc>
                  <a:txBody>
                    <a:bodyPr/>
                    <a:lstStyle/>
                    <a:p>
                      <a:pPr>
                        <a:buNone/>
                      </a:pPr>
                      <a:r>
                        <a:rPr lang="en-US"/>
                        <a:t>GIN</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a:t>0.8040 ± 0.0400</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a:t>0.4363 ± 0.0229</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extLst>
                  <a:ext uri="{0D108BD9-81ED-4DB2-BD59-A6C34878D82A}">
                    <a16:rowId xmlns:a16="http://schemas.microsoft.com/office/drawing/2014/main" val="502618839"/>
                  </a:ext>
                </a:extLst>
              </a:tr>
              <a:tr h="449580">
                <a:tc>
                  <a:txBody>
                    <a:bodyPr/>
                    <a:lstStyle/>
                    <a:p>
                      <a:pPr>
                        <a:buNone/>
                      </a:pPr>
                      <a:r>
                        <a:rPr lang="en-US" dirty="0"/>
                        <a:t>GCN</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a:t>0.7630 ± 0.0400</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tc>
                  <a:txBody>
                    <a:bodyPr/>
                    <a:lstStyle/>
                    <a:p>
                      <a:pPr>
                        <a:buNone/>
                      </a:pPr>
                      <a:r>
                        <a:rPr lang="en-US" dirty="0"/>
                        <a:t>0.4787 ± 0.0590</a:t>
                      </a:r>
                    </a:p>
                  </a:txBody>
                  <a:tcPr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6200000" scaled="1"/>
                      <a:tileRect/>
                    </a:gradFill>
                  </a:tcPr>
                </a:tc>
                <a:extLst>
                  <a:ext uri="{0D108BD9-81ED-4DB2-BD59-A6C34878D82A}">
                    <a16:rowId xmlns:a16="http://schemas.microsoft.com/office/drawing/2014/main" val="754721298"/>
                  </a:ext>
                </a:extLst>
              </a:tr>
            </a:tbl>
          </a:graphicData>
        </a:graphic>
      </p:graphicFrame>
    </p:spTree>
    <p:extLst>
      <p:ext uri="{BB962C8B-B14F-4D97-AF65-F5344CB8AC3E}">
        <p14:creationId xmlns:p14="http://schemas.microsoft.com/office/powerpoint/2010/main" val="20938045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7B97E-F7A5-F90F-2090-E032E1250A91}"/>
              </a:ext>
            </a:extLst>
          </p:cNvPr>
          <p:cNvSpPr>
            <a:spLocks noGrp="1"/>
          </p:cNvSpPr>
          <p:nvPr>
            <p:ph type="title"/>
          </p:nvPr>
        </p:nvSpPr>
        <p:spPr/>
        <p:txBody>
          <a:bodyPr/>
          <a:lstStyle/>
          <a:p>
            <a:r>
              <a:rPr lang="en-IN" dirty="0"/>
              <a:t>Introduction	</a:t>
            </a:r>
          </a:p>
        </p:txBody>
      </p:sp>
      <p:sp>
        <p:nvSpPr>
          <p:cNvPr id="3" name="Content Placeholder 2">
            <a:extLst>
              <a:ext uri="{FF2B5EF4-FFF2-40B4-BE49-F238E27FC236}">
                <a16:creationId xmlns:a16="http://schemas.microsoft.com/office/drawing/2014/main" id="{FA5358FA-3407-3904-95F1-5B8ACA1590C5}"/>
              </a:ext>
            </a:extLst>
          </p:cNvPr>
          <p:cNvSpPr>
            <a:spLocks noGrp="1"/>
          </p:cNvSpPr>
          <p:nvPr>
            <p:ph idx="1"/>
          </p:nvPr>
        </p:nvSpPr>
        <p:spPr>
          <a:xfrm>
            <a:off x="381000" y="1371600"/>
            <a:ext cx="8458200" cy="4343400"/>
          </a:xfrm>
        </p:spPr>
        <p:txBody>
          <a:bodyPr/>
          <a:lstStyle/>
          <a:p>
            <a:r>
              <a:rPr lang="en-GB" sz="2800" b="1" dirty="0">
                <a:solidFill>
                  <a:srgbClr val="FF0000"/>
                </a:solidFill>
              </a:rPr>
              <a:t>10+ Years     </a:t>
            </a:r>
            <a:r>
              <a:rPr lang="en-GB" sz="4000" b="1" dirty="0"/>
              <a:t>|</a:t>
            </a:r>
            <a:r>
              <a:rPr lang="en-GB" sz="2800" b="1" dirty="0">
                <a:solidFill>
                  <a:srgbClr val="FF0000"/>
                </a:solidFill>
              </a:rPr>
              <a:t>     $2.6 Billion     </a:t>
            </a:r>
            <a:r>
              <a:rPr lang="en-GB" sz="4000" b="1" dirty="0"/>
              <a:t>|</a:t>
            </a:r>
            <a:r>
              <a:rPr lang="en-GB" sz="2800" b="1" dirty="0">
                <a:solidFill>
                  <a:srgbClr val="FF0000"/>
                </a:solidFill>
              </a:rPr>
              <a:t>   90% Failure Rate</a:t>
            </a:r>
          </a:p>
          <a:p>
            <a:pPr marL="0" indent="0">
              <a:buNone/>
            </a:pPr>
            <a:r>
              <a:rPr lang="en-GB" sz="1600" b="1" dirty="0">
                <a:solidFill>
                  <a:srgbClr val="FF0000"/>
                </a:solidFill>
              </a:rPr>
              <a:t>       </a:t>
            </a:r>
            <a:r>
              <a:rPr lang="en-GB" sz="1600" dirty="0">
                <a:solidFill>
                  <a:schemeClr val="bg2">
                    <a:lumMod val="75000"/>
                  </a:schemeClr>
                </a:solidFill>
              </a:rPr>
              <a:t>To discover a drug                 Cost per successful drug                   Failure in clinical trials</a:t>
            </a:r>
          </a:p>
          <a:p>
            <a:r>
              <a:rPr lang="en-US" sz="2800" dirty="0"/>
              <a:t>Traditional QSAR models rely on handcrafted fingerprints that don’t generalize well.</a:t>
            </a:r>
          </a:p>
          <a:p>
            <a:r>
              <a:rPr lang="en-US" sz="2800" dirty="0"/>
              <a:t>GNNs learn directly from molecular graphs, capturing local and global structure.</a:t>
            </a:r>
          </a:p>
          <a:p>
            <a:r>
              <a:rPr lang="en-US" sz="2800" dirty="0"/>
              <a:t>This leads to more accurate and scalable molecular property prediction.</a:t>
            </a:r>
          </a:p>
          <a:p>
            <a:endParaRPr lang="en-US" sz="2800" dirty="0"/>
          </a:p>
          <a:p>
            <a:endParaRPr lang="en-US" sz="2800" dirty="0"/>
          </a:p>
          <a:p>
            <a:endParaRPr lang="en-GB" sz="2800" b="1" dirty="0">
              <a:solidFill>
                <a:srgbClr val="FF0000"/>
              </a:solidFill>
            </a:endParaRPr>
          </a:p>
          <a:p>
            <a:endParaRPr lang="en-IN" dirty="0"/>
          </a:p>
        </p:txBody>
      </p:sp>
      <p:sp>
        <p:nvSpPr>
          <p:cNvPr id="4" name="Slide Number Placeholder 3">
            <a:extLst>
              <a:ext uri="{FF2B5EF4-FFF2-40B4-BE49-F238E27FC236}">
                <a16:creationId xmlns:a16="http://schemas.microsoft.com/office/drawing/2014/main" id="{A6E35A8A-7FB8-BCAD-3F38-AC29B2E270EC}"/>
              </a:ext>
            </a:extLst>
          </p:cNvPr>
          <p:cNvSpPr>
            <a:spLocks noGrp="1"/>
          </p:cNvSpPr>
          <p:nvPr>
            <p:ph type="sldNum" sz="quarter" idx="4"/>
          </p:nvPr>
        </p:nvSpPr>
        <p:spPr/>
        <p:txBody>
          <a:bodyPr/>
          <a:lstStyle/>
          <a:p>
            <a:fld id="{179A9A4E-4C82-4D44-9372-C31BB3818094}" type="slidenum">
              <a:rPr lang="en-US" smtClean="0"/>
              <a:pPr/>
              <a:t>2</a:t>
            </a:fld>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968335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F0CCC-7C92-B743-A8B8-CDFA2DA1F0B0}"/>
              </a:ext>
            </a:extLst>
          </p:cNvPr>
          <p:cNvSpPr>
            <a:spLocks noGrp="1"/>
          </p:cNvSpPr>
          <p:nvPr>
            <p:ph type="title"/>
          </p:nvPr>
        </p:nvSpPr>
        <p:spPr>
          <a:xfrm>
            <a:off x="762000" y="152400"/>
            <a:ext cx="7467600" cy="1143000"/>
          </a:xfrm>
        </p:spPr>
        <p:txBody>
          <a:bodyPr/>
          <a:lstStyle/>
          <a:p>
            <a:r>
              <a:rPr lang="en-US" dirty="0"/>
              <a:t>Results </a:t>
            </a:r>
          </a:p>
        </p:txBody>
      </p:sp>
      <p:sp>
        <p:nvSpPr>
          <p:cNvPr id="15" name="Slide Number Placeholder 4">
            <a:extLst>
              <a:ext uri="{FF2B5EF4-FFF2-40B4-BE49-F238E27FC236}">
                <a16:creationId xmlns:a16="http://schemas.microsoft.com/office/drawing/2014/main" id="{D4A2A9C6-06AA-4F4E-9C22-DDE04B547711}"/>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20</a:t>
            </a:fld>
            <a:endParaRPr lang="en-US"/>
          </a:p>
        </p:txBody>
      </p:sp>
      <p:graphicFrame>
        <p:nvGraphicFramePr>
          <p:cNvPr id="3" name="Table 2">
            <a:extLst>
              <a:ext uri="{FF2B5EF4-FFF2-40B4-BE49-F238E27FC236}">
                <a16:creationId xmlns:a16="http://schemas.microsoft.com/office/drawing/2014/main" id="{0533CACD-E5A7-28E9-4881-586529F74401}"/>
              </a:ext>
            </a:extLst>
          </p:cNvPr>
          <p:cNvGraphicFramePr>
            <a:graphicFrameLocks noGrp="1"/>
          </p:cNvGraphicFramePr>
          <p:nvPr>
            <p:extLst>
              <p:ext uri="{D42A27DB-BD31-4B8C-83A1-F6EECF244321}">
                <p14:modId xmlns:p14="http://schemas.microsoft.com/office/powerpoint/2010/main" val="1301993943"/>
              </p:ext>
            </p:extLst>
          </p:nvPr>
        </p:nvGraphicFramePr>
        <p:xfrm>
          <a:off x="762000" y="2369800"/>
          <a:ext cx="7772400" cy="2781320"/>
        </p:xfrm>
        <a:graphic>
          <a:graphicData uri="http://schemas.openxmlformats.org/drawingml/2006/table">
            <a:tbl>
              <a:tblPr>
                <a:effectLst/>
                <a:tableStyleId>{3C2FFA5D-87B4-456A-9821-1D502468CF0F}</a:tableStyleId>
              </a:tblPr>
              <a:tblGrid>
                <a:gridCol w="1295400">
                  <a:extLst>
                    <a:ext uri="{9D8B030D-6E8A-4147-A177-3AD203B41FA5}">
                      <a16:colId xmlns:a16="http://schemas.microsoft.com/office/drawing/2014/main" val="1785678459"/>
                    </a:ext>
                  </a:extLst>
                </a:gridCol>
                <a:gridCol w="1524000">
                  <a:extLst>
                    <a:ext uri="{9D8B030D-6E8A-4147-A177-3AD203B41FA5}">
                      <a16:colId xmlns:a16="http://schemas.microsoft.com/office/drawing/2014/main" val="1594267710"/>
                    </a:ext>
                  </a:extLst>
                </a:gridCol>
                <a:gridCol w="1600200">
                  <a:extLst>
                    <a:ext uri="{9D8B030D-6E8A-4147-A177-3AD203B41FA5}">
                      <a16:colId xmlns:a16="http://schemas.microsoft.com/office/drawing/2014/main" val="1923835588"/>
                    </a:ext>
                  </a:extLst>
                </a:gridCol>
                <a:gridCol w="1447800">
                  <a:extLst>
                    <a:ext uri="{9D8B030D-6E8A-4147-A177-3AD203B41FA5}">
                      <a16:colId xmlns:a16="http://schemas.microsoft.com/office/drawing/2014/main" val="2525182113"/>
                    </a:ext>
                  </a:extLst>
                </a:gridCol>
                <a:gridCol w="1905000">
                  <a:extLst>
                    <a:ext uri="{9D8B030D-6E8A-4147-A177-3AD203B41FA5}">
                      <a16:colId xmlns:a16="http://schemas.microsoft.com/office/drawing/2014/main" val="1494123873"/>
                    </a:ext>
                  </a:extLst>
                </a:gridCol>
              </a:tblGrid>
              <a:tr h="397331">
                <a:tc>
                  <a:txBody>
                    <a:bodyPr/>
                    <a:lstStyle/>
                    <a:p>
                      <a:pPr>
                        <a:buNone/>
                      </a:pPr>
                      <a:r>
                        <a:rPr lang="en-US" dirty="0"/>
                        <a:t>Dataset</a:t>
                      </a:r>
                    </a:p>
                  </a:txBody>
                  <a:tcPr anchor="c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5400000" scaled="1"/>
                      <a:tileRect/>
                    </a:gradFill>
                  </a:tcPr>
                </a:tc>
                <a:tc>
                  <a:txBody>
                    <a:bodyPr/>
                    <a:lstStyle/>
                    <a:p>
                      <a:pPr>
                        <a:buNone/>
                      </a:pPr>
                      <a:r>
                        <a:rPr lang="en-US" dirty="0"/>
                        <a:t>Best Model</a:t>
                      </a:r>
                    </a:p>
                  </a:txBody>
                  <a:tcPr anchor="c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5400000" scaled="1"/>
                      <a:tileRect/>
                    </a:gradFill>
                  </a:tcPr>
                </a:tc>
                <a:tc>
                  <a:txBody>
                    <a:bodyPr/>
                    <a:lstStyle/>
                    <a:p>
                      <a:pPr>
                        <a:buNone/>
                      </a:pPr>
                      <a:r>
                        <a:rPr lang="en-US"/>
                        <a:t>Metric</a:t>
                      </a:r>
                    </a:p>
                  </a:txBody>
                  <a:tcPr anchor="c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5400000" scaled="1"/>
                      <a:tileRect/>
                    </a:gradFill>
                  </a:tcPr>
                </a:tc>
                <a:tc>
                  <a:txBody>
                    <a:bodyPr/>
                    <a:lstStyle/>
                    <a:p>
                      <a:pPr>
                        <a:buNone/>
                      </a:pPr>
                      <a:r>
                        <a:rPr lang="en-US"/>
                        <a:t>Score</a:t>
                      </a:r>
                    </a:p>
                  </a:txBody>
                  <a:tcPr anchor="c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5400000" scaled="1"/>
                      <a:tileRect/>
                    </a:gradFill>
                  </a:tcPr>
                </a:tc>
                <a:tc>
                  <a:txBody>
                    <a:bodyPr/>
                    <a:lstStyle/>
                    <a:p>
                      <a:pPr>
                        <a:buNone/>
                      </a:pPr>
                      <a:r>
                        <a:rPr lang="en-US"/>
                        <a:t>Notes</a:t>
                      </a:r>
                    </a:p>
                  </a:txBody>
                  <a:tcPr anchor="c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5400000" scaled="1"/>
                      <a:tileRect/>
                    </a:gradFill>
                  </a:tcPr>
                </a:tc>
                <a:extLst>
                  <a:ext uri="{0D108BD9-81ED-4DB2-BD59-A6C34878D82A}">
                    <a16:rowId xmlns:a16="http://schemas.microsoft.com/office/drawing/2014/main" val="3056489824"/>
                  </a:ext>
                </a:extLst>
              </a:tr>
              <a:tr h="993329">
                <a:tc>
                  <a:txBody>
                    <a:bodyPr/>
                    <a:lstStyle/>
                    <a:p>
                      <a:pPr>
                        <a:buNone/>
                      </a:pPr>
                      <a:r>
                        <a:rPr lang="en-US" b="1" dirty="0"/>
                        <a:t>Tox21</a:t>
                      </a:r>
                      <a:endParaRPr lang="en-US" dirty="0"/>
                    </a:p>
                  </a:txBody>
                  <a:tcPr anchor="c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5400000" scaled="1"/>
                      <a:tileRect/>
                    </a:gradFill>
                  </a:tcPr>
                </a:tc>
                <a:tc>
                  <a:txBody>
                    <a:bodyPr/>
                    <a:lstStyle/>
                    <a:p>
                      <a:pPr>
                        <a:buNone/>
                      </a:pPr>
                      <a:r>
                        <a:rPr lang="en-US" b="1" dirty="0"/>
                        <a:t>GAT</a:t>
                      </a:r>
                      <a:endParaRPr lang="en-US" dirty="0"/>
                    </a:p>
                  </a:txBody>
                  <a:tcPr anchor="c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5400000" scaled="1"/>
                      <a:tileRect/>
                    </a:gradFill>
                  </a:tcPr>
                </a:tc>
                <a:tc>
                  <a:txBody>
                    <a:bodyPr/>
                    <a:lstStyle/>
                    <a:p>
                      <a:pPr>
                        <a:buNone/>
                      </a:pPr>
                      <a:r>
                        <a:rPr lang="en-US" dirty="0"/>
                        <a:t>ROC-AUC ↑</a:t>
                      </a:r>
                    </a:p>
                  </a:txBody>
                  <a:tcPr anchor="c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5400000" scaled="1"/>
                      <a:tileRect/>
                    </a:gradFill>
                  </a:tcPr>
                </a:tc>
                <a:tc>
                  <a:txBody>
                    <a:bodyPr/>
                    <a:lstStyle/>
                    <a:p>
                      <a:pPr>
                        <a:buNone/>
                      </a:pPr>
                      <a:r>
                        <a:rPr lang="en-US" dirty="0"/>
                        <a:t>~0.753</a:t>
                      </a:r>
                    </a:p>
                  </a:txBody>
                  <a:tcPr anchor="c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5400000" scaled="1"/>
                      <a:tileRect/>
                    </a:gradFill>
                  </a:tcPr>
                </a:tc>
                <a:tc>
                  <a:txBody>
                    <a:bodyPr/>
                    <a:lstStyle/>
                    <a:p>
                      <a:pPr>
                        <a:buNone/>
                      </a:pPr>
                      <a:r>
                        <a:rPr lang="en-US" dirty="0"/>
                        <a:t>Attention highlights toxic substructures</a:t>
                      </a:r>
                    </a:p>
                  </a:txBody>
                  <a:tcPr anchor="c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5400000" scaled="1"/>
                      <a:tileRect/>
                    </a:gradFill>
                  </a:tcPr>
                </a:tc>
                <a:extLst>
                  <a:ext uri="{0D108BD9-81ED-4DB2-BD59-A6C34878D82A}">
                    <a16:rowId xmlns:a16="http://schemas.microsoft.com/office/drawing/2014/main" val="2635297033"/>
                  </a:ext>
                </a:extLst>
              </a:tr>
              <a:tr h="695330">
                <a:tc>
                  <a:txBody>
                    <a:bodyPr/>
                    <a:lstStyle/>
                    <a:p>
                      <a:pPr>
                        <a:buNone/>
                      </a:pPr>
                      <a:r>
                        <a:rPr lang="en-US" b="1" dirty="0"/>
                        <a:t>BBBP</a:t>
                      </a:r>
                      <a:endParaRPr lang="en-US" dirty="0"/>
                    </a:p>
                  </a:txBody>
                  <a:tcPr anchor="c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5400000" scaled="1"/>
                      <a:tileRect/>
                    </a:gradFill>
                  </a:tcPr>
                </a:tc>
                <a:tc>
                  <a:txBody>
                    <a:bodyPr/>
                    <a:lstStyle/>
                    <a:p>
                      <a:pPr>
                        <a:buNone/>
                      </a:pPr>
                      <a:r>
                        <a:rPr lang="en-US" b="1" dirty="0"/>
                        <a:t>GAT</a:t>
                      </a:r>
                      <a:endParaRPr lang="en-US" dirty="0"/>
                    </a:p>
                  </a:txBody>
                  <a:tcPr anchor="c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5400000" scaled="1"/>
                      <a:tileRect/>
                    </a:gradFill>
                  </a:tcPr>
                </a:tc>
                <a:tc>
                  <a:txBody>
                    <a:bodyPr/>
                    <a:lstStyle/>
                    <a:p>
                      <a:pPr>
                        <a:buNone/>
                      </a:pPr>
                      <a:r>
                        <a:rPr lang="en-US" dirty="0"/>
                        <a:t>ROC-AUC ↑</a:t>
                      </a:r>
                    </a:p>
                  </a:txBody>
                  <a:tcPr anchor="c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5400000" scaled="1"/>
                      <a:tileRect/>
                    </a:gradFill>
                  </a:tcPr>
                </a:tc>
                <a:tc>
                  <a:txBody>
                    <a:bodyPr/>
                    <a:lstStyle/>
                    <a:p>
                      <a:pPr>
                        <a:buNone/>
                      </a:pPr>
                      <a:r>
                        <a:rPr lang="en-US" dirty="0"/>
                        <a:t>~0.82</a:t>
                      </a:r>
                    </a:p>
                  </a:txBody>
                  <a:tcPr anchor="c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5400000" scaled="1"/>
                      <a:tileRect/>
                    </a:gradFill>
                  </a:tcPr>
                </a:tc>
                <a:tc>
                  <a:txBody>
                    <a:bodyPr/>
                    <a:lstStyle/>
                    <a:p>
                      <a:pPr>
                        <a:buNone/>
                      </a:pPr>
                      <a:r>
                        <a:rPr lang="en-US"/>
                        <a:t>GCN overfits (AUC=1.00)</a:t>
                      </a:r>
                    </a:p>
                  </a:txBody>
                  <a:tcPr anchor="c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5400000" scaled="1"/>
                      <a:tileRect/>
                    </a:gradFill>
                  </a:tcPr>
                </a:tc>
                <a:extLst>
                  <a:ext uri="{0D108BD9-81ED-4DB2-BD59-A6C34878D82A}">
                    <a16:rowId xmlns:a16="http://schemas.microsoft.com/office/drawing/2014/main" val="1279126114"/>
                  </a:ext>
                </a:extLst>
              </a:tr>
              <a:tr h="695330">
                <a:tc>
                  <a:txBody>
                    <a:bodyPr/>
                    <a:lstStyle/>
                    <a:p>
                      <a:pPr>
                        <a:buNone/>
                      </a:pPr>
                      <a:r>
                        <a:rPr lang="en-US" b="1"/>
                        <a:t>ESOL</a:t>
                      </a:r>
                      <a:endParaRPr lang="en-US"/>
                    </a:p>
                  </a:txBody>
                  <a:tcPr anchor="c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5400000" scaled="1"/>
                      <a:tileRect/>
                    </a:gradFill>
                  </a:tcPr>
                </a:tc>
                <a:tc>
                  <a:txBody>
                    <a:bodyPr/>
                    <a:lstStyle/>
                    <a:p>
                      <a:pPr>
                        <a:buNone/>
                      </a:pPr>
                      <a:r>
                        <a:rPr lang="en-US" b="1" dirty="0"/>
                        <a:t>GAT</a:t>
                      </a:r>
                      <a:endParaRPr lang="en-US" dirty="0"/>
                    </a:p>
                  </a:txBody>
                  <a:tcPr anchor="c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5400000" scaled="1"/>
                      <a:tileRect/>
                    </a:gradFill>
                  </a:tcPr>
                </a:tc>
                <a:tc>
                  <a:txBody>
                    <a:bodyPr/>
                    <a:lstStyle/>
                    <a:p>
                      <a:pPr>
                        <a:buNone/>
                      </a:pPr>
                      <a:r>
                        <a:rPr lang="en-US" dirty="0"/>
                        <a:t>RMSE ↓</a:t>
                      </a:r>
                    </a:p>
                  </a:txBody>
                  <a:tcPr anchor="c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5400000" scaled="1"/>
                      <a:tileRect/>
                    </a:gradFill>
                  </a:tcPr>
                </a:tc>
                <a:tc>
                  <a:txBody>
                    <a:bodyPr/>
                    <a:lstStyle/>
                    <a:p>
                      <a:pPr>
                        <a:buNone/>
                      </a:pPr>
                      <a:r>
                        <a:rPr lang="en-US" dirty="0"/>
                        <a:t>~1.14</a:t>
                      </a:r>
                    </a:p>
                  </a:txBody>
                  <a:tcPr anchor="c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5400000" scaled="1"/>
                      <a:tileRect/>
                    </a:gradFill>
                  </a:tcPr>
                </a:tc>
                <a:tc>
                  <a:txBody>
                    <a:bodyPr/>
                    <a:lstStyle/>
                    <a:p>
                      <a:pPr>
                        <a:buNone/>
                      </a:pPr>
                      <a:r>
                        <a:rPr lang="en-US" dirty="0"/>
                        <a:t>Best solubility predictions</a:t>
                      </a:r>
                    </a:p>
                  </a:txBody>
                  <a:tcPr anchor="ctr">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5400000" scaled="1"/>
                      <a:tileRect/>
                    </a:gradFill>
                  </a:tcPr>
                </a:tc>
                <a:extLst>
                  <a:ext uri="{0D108BD9-81ED-4DB2-BD59-A6C34878D82A}">
                    <a16:rowId xmlns:a16="http://schemas.microsoft.com/office/drawing/2014/main" val="1164441929"/>
                  </a:ext>
                </a:extLst>
              </a:tr>
            </a:tbl>
          </a:graphicData>
        </a:graphic>
      </p:graphicFrame>
      <p:sp>
        <p:nvSpPr>
          <p:cNvPr id="8" name="TextBox 7">
            <a:extLst>
              <a:ext uri="{FF2B5EF4-FFF2-40B4-BE49-F238E27FC236}">
                <a16:creationId xmlns:a16="http://schemas.microsoft.com/office/drawing/2014/main" id="{2139D931-D025-DEAE-2E79-9F20AFB10038}"/>
              </a:ext>
            </a:extLst>
          </p:cNvPr>
          <p:cNvSpPr txBox="1"/>
          <p:nvPr/>
        </p:nvSpPr>
        <p:spPr>
          <a:xfrm>
            <a:off x="838200" y="1544310"/>
            <a:ext cx="7620000" cy="523220"/>
          </a:xfrm>
          <a:prstGeom prst="rect">
            <a:avLst/>
          </a:prstGeom>
          <a:noFill/>
        </p:spPr>
        <p:txBody>
          <a:bodyPr wrap="square" rtlCol="0">
            <a:spAutoFit/>
          </a:bodyPr>
          <a:lstStyle/>
          <a:p>
            <a:r>
              <a:rPr lang="en-US" sz="2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Times New Roman" panose="02020603050405020304" pitchFamily="18" charset="0"/>
                <a:ea typeface="+mj-ea"/>
                <a:cs typeface="Times New Roman" panose="02020603050405020304" pitchFamily="18" charset="0"/>
              </a:rPr>
              <a:t>Performance Comparison across GNN models</a:t>
            </a:r>
          </a:p>
        </p:txBody>
      </p:sp>
    </p:spTree>
    <p:extLst>
      <p:ext uri="{BB962C8B-B14F-4D97-AF65-F5344CB8AC3E}">
        <p14:creationId xmlns:p14="http://schemas.microsoft.com/office/powerpoint/2010/main" val="443640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DC2573-B86F-4069-9EE5-3F84FE31F0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36192C3-5736-B4B6-BA41-551DD3315F82}"/>
              </a:ext>
            </a:extLst>
          </p:cNvPr>
          <p:cNvSpPr>
            <a:spLocks noGrp="1"/>
          </p:cNvSpPr>
          <p:nvPr>
            <p:ph type="title"/>
          </p:nvPr>
        </p:nvSpPr>
        <p:spPr>
          <a:xfrm>
            <a:off x="762000" y="152400"/>
            <a:ext cx="7467600" cy="1143000"/>
          </a:xfrm>
        </p:spPr>
        <p:txBody>
          <a:bodyPr/>
          <a:lstStyle/>
          <a:p>
            <a:r>
              <a:rPr lang="en-US"/>
              <a:t>GAT with different hyperparameters</a:t>
            </a:r>
            <a:endParaRPr lang="en-US" dirty="0"/>
          </a:p>
        </p:txBody>
      </p:sp>
      <p:sp>
        <p:nvSpPr>
          <p:cNvPr id="15" name="Slide Number Placeholder 4">
            <a:extLst>
              <a:ext uri="{FF2B5EF4-FFF2-40B4-BE49-F238E27FC236}">
                <a16:creationId xmlns:a16="http://schemas.microsoft.com/office/drawing/2014/main" id="{4B53978B-8A5D-CF59-0C22-98BCC18A95CA}"/>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21</a:t>
            </a:fld>
            <a:endParaRPr lang="en-US"/>
          </a:p>
        </p:txBody>
      </p:sp>
      <p:sp>
        <p:nvSpPr>
          <p:cNvPr id="5" name="Rectangle 2">
            <a:extLst>
              <a:ext uri="{FF2B5EF4-FFF2-40B4-BE49-F238E27FC236}">
                <a16:creationId xmlns:a16="http://schemas.microsoft.com/office/drawing/2014/main" id="{F9474795-910D-E321-EC57-CE2DE84A789F}"/>
              </a:ext>
            </a:extLst>
          </p:cNvPr>
          <p:cNvSpPr>
            <a:spLocks noChangeArrowheads="1"/>
          </p:cNvSpPr>
          <p:nvPr/>
        </p:nvSpPr>
        <p:spPr bwMode="auto">
          <a:xfrm>
            <a:off x="152400" y="5154299"/>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4" name="Picture 3" descr="A diagram of a diagram&#10;&#10;AI-generated content may be incorrect.">
            <a:extLst>
              <a:ext uri="{FF2B5EF4-FFF2-40B4-BE49-F238E27FC236}">
                <a16:creationId xmlns:a16="http://schemas.microsoft.com/office/drawing/2014/main" id="{058CA656-3FA0-B6FE-1AFE-581589F8BBAD}"/>
              </a:ext>
            </a:extLst>
          </p:cNvPr>
          <p:cNvPicPr>
            <a:picLocks noChangeAspect="1"/>
          </p:cNvPicPr>
          <p:nvPr/>
        </p:nvPicPr>
        <p:blipFill>
          <a:blip r:embed="rId3"/>
          <a:stretch>
            <a:fillRect/>
          </a:stretch>
        </p:blipFill>
        <p:spPr>
          <a:xfrm>
            <a:off x="525624" y="1752600"/>
            <a:ext cx="8161176" cy="2874691"/>
          </a:xfrm>
          <a:prstGeom prst="rect">
            <a:avLst/>
          </a:prstGeom>
        </p:spPr>
      </p:pic>
    </p:spTree>
    <p:extLst>
      <p:ext uri="{BB962C8B-B14F-4D97-AF65-F5344CB8AC3E}">
        <p14:creationId xmlns:p14="http://schemas.microsoft.com/office/powerpoint/2010/main" val="35472510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4B835E-246D-F30B-67A6-7B4CF3E29A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3F2624-34D5-EF88-FF12-ECC05633B01A}"/>
              </a:ext>
            </a:extLst>
          </p:cNvPr>
          <p:cNvSpPr>
            <a:spLocks noGrp="1"/>
          </p:cNvSpPr>
          <p:nvPr>
            <p:ph type="title"/>
          </p:nvPr>
        </p:nvSpPr>
        <p:spPr>
          <a:xfrm>
            <a:off x="762000" y="152400"/>
            <a:ext cx="7467600" cy="1143000"/>
          </a:xfrm>
        </p:spPr>
        <p:txBody>
          <a:bodyPr/>
          <a:lstStyle/>
          <a:p>
            <a:r>
              <a:rPr lang="en-US" dirty="0"/>
              <a:t>GAT with different hyperparameters</a:t>
            </a:r>
          </a:p>
        </p:txBody>
      </p:sp>
      <p:sp>
        <p:nvSpPr>
          <p:cNvPr id="15" name="Slide Number Placeholder 4">
            <a:extLst>
              <a:ext uri="{FF2B5EF4-FFF2-40B4-BE49-F238E27FC236}">
                <a16:creationId xmlns:a16="http://schemas.microsoft.com/office/drawing/2014/main" id="{ADD923FA-ADA7-1238-9538-0DE9BA8435B5}"/>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22</a:t>
            </a:fld>
            <a:endParaRPr lang="en-US"/>
          </a:p>
        </p:txBody>
      </p:sp>
      <p:sp>
        <p:nvSpPr>
          <p:cNvPr id="5" name="Rectangle 2">
            <a:extLst>
              <a:ext uri="{FF2B5EF4-FFF2-40B4-BE49-F238E27FC236}">
                <a16:creationId xmlns:a16="http://schemas.microsoft.com/office/drawing/2014/main" id="{AB6D218C-9CDB-E7B9-6989-846957C56DB4}"/>
              </a:ext>
            </a:extLst>
          </p:cNvPr>
          <p:cNvSpPr>
            <a:spLocks noChangeArrowheads="1"/>
          </p:cNvSpPr>
          <p:nvPr/>
        </p:nvSpPr>
        <p:spPr bwMode="auto">
          <a:xfrm>
            <a:off x="152400" y="5154299"/>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aphicFrame>
        <p:nvGraphicFramePr>
          <p:cNvPr id="3" name="Table 2">
            <a:extLst>
              <a:ext uri="{FF2B5EF4-FFF2-40B4-BE49-F238E27FC236}">
                <a16:creationId xmlns:a16="http://schemas.microsoft.com/office/drawing/2014/main" id="{DEE5B2C3-7DB8-4D56-F6C0-E85CBCF52C0A}"/>
              </a:ext>
            </a:extLst>
          </p:cNvPr>
          <p:cNvGraphicFramePr>
            <a:graphicFrameLocks noGrp="1"/>
          </p:cNvGraphicFramePr>
          <p:nvPr>
            <p:extLst>
              <p:ext uri="{D42A27DB-BD31-4B8C-83A1-F6EECF244321}">
                <p14:modId xmlns:p14="http://schemas.microsoft.com/office/powerpoint/2010/main" val="4028499737"/>
              </p:ext>
            </p:extLst>
          </p:nvPr>
        </p:nvGraphicFramePr>
        <p:xfrm>
          <a:off x="669638" y="1232366"/>
          <a:ext cx="8017161" cy="4482633"/>
        </p:xfrm>
        <a:graphic>
          <a:graphicData uri="http://schemas.openxmlformats.org/drawingml/2006/table">
            <a:tbl>
              <a:tblPr/>
              <a:tblGrid>
                <a:gridCol w="1616362">
                  <a:extLst>
                    <a:ext uri="{9D8B030D-6E8A-4147-A177-3AD203B41FA5}">
                      <a16:colId xmlns:a16="http://schemas.microsoft.com/office/drawing/2014/main" val="3869996366"/>
                    </a:ext>
                  </a:extLst>
                </a:gridCol>
                <a:gridCol w="6400799">
                  <a:extLst>
                    <a:ext uri="{9D8B030D-6E8A-4147-A177-3AD203B41FA5}">
                      <a16:colId xmlns:a16="http://schemas.microsoft.com/office/drawing/2014/main" val="2837493452"/>
                    </a:ext>
                  </a:extLst>
                </a:gridCol>
              </a:tblGrid>
              <a:tr h="313366">
                <a:tc>
                  <a:txBody>
                    <a:bodyPr/>
                    <a:lstStyle/>
                    <a:p>
                      <a:pPr>
                        <a:buNone/>
                      </a:pPr>
                      <a:r>
                        <a:rPr lang="en-US" sz="1600" b="1">
                          <a:latin typeface="Times New Roman" panose="02020603050405020304" pitchFamily="18" charset="0"/>
                          <a:cs typeface="Times New Roman" panose="02020603050405020304" pitchFamily="18" charset="0"/>
                        </a:rPr>
                        <a:t>Section</a:t>
                      </a:r>
                      <a:endParaRPr lang="en-US" sz="1600">
                        <a:latin typeface="Times New Roman" panose="02020603050405020304" pitchFamily="18" charset="0"/>
                        <a:cs typeface="Times New Roman" panose="02020603050405020304" pitchFamily="18" charset="0"/>
                      </a:endParaRPr>
                    </a:p>
                  </a:txBody>
                  <a:tcPr marL="56147" marR="56147" marT="28074" marB="28074"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8900000" scaled="1"/>
                      <a:tileRect/>
                    </a:gradFill>
                  </a:tcPr>
                </a:tc>
                <a:tc>
                  <a:txBody>
                    <a:bodyPr/>
                    <a:lstStyle/>
                    <a:p>
                      <a:pPr>
                        <a:buNone/>
                      </a:pPr>
                      <a:r>
                        <a:rPr lang="en-US" sz="1600" b="1">
                          <a:latin typeface="Times New Roman" panose="02020603050405020304" pitchFamily="18" charset="0"/>
                          <a:cs typeface="Times New Roman" panose="02020603050405020304" pitchFamily="18" charset="0"/>
                        </a:rPr>
                        <a:t>Description</a:t>
                      </a:r>
                      <a:endParaRPr lang="en-US" sz="1600">
                        <a:latin typeface="Times New Roman" panose="02020603050405020304" pitchFamily="18" charset="0"/>
                        <a:cs typeface="Times New Roman" panose="02020603050405020304" pitchFamily="18" charset="0"/>
                      </a:endParaRPr>
                    </a:p>
                  </a:txBody>
                  <a:tcPr marL="56147" marR="56147" marT="28074" marB="28074"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8900000" scaled="1"/>
                      <a:tileRect/>
                    </a:gradFill>
                  </a:tcPr>
                </a:tc>
                <a:extLst>
                  <a:ext uri="{0D108BD9-81ED-4DB2-BD59-A6C34878D82A}">
                    <a16:rowId xmlns:a16="http://schemas.microsoft.com/office/drawing/2014/main" val="4146495216"/>
                  </a:ext>
                </a:extLst>
              </a:tr>
              <a:tr h="2351078">
                <a:tc>
                  <a:txBody>
                    <a:bodyPr/>
                    <a:lstStyle/>
                    <a:p>
                      <a:pPr>
                        <a:buNone/>
                      </a:pPr>
                      <a:r>
                        <a:rPr lang="en-US" sz="1600" b="1">
                          <a:latin typeface="Times New Roman" panose="02020603050405020304" pitchFamily="18" charset="0"/>
                          <a:cs typeface="Times New Roman" panose="02020603050405020304" pitchFamily="18" charset="0"/>
                        </a:rPr>
                        <a:t>Hyperparameter Sweep</a:t>
                      </a:r>
                      <a:r>
                        <a:rPr lang="en-US" sz="1600">
                          <a:latin typeface="Times New Roman" panose="02020603050405020304" pitchFamily="18" charset="0"/>
                          <a:cs typeface="Times New Roman" panose="02020603050405020304" pitchFamily="18" charset="0"/>
                        </a:rPr>
                        <a:t> </a:t>
                      </a:r>
                      <a:r>
                        <a:rPr lang="en-US" sz="1600" i="1">
                          <a:latin typeface="Times New Roman" panose="02020603050405020304" pitchFamily="18" charset="0"/>
                          <a:cs typeface="Times New Roman" panose="02020603050405020304" pitchFamily="18" charset="0"/>
                        </a:rPr>
                        <a:t>(AUC-Based Model Selection)</a:t>
                      </a:r>
                      <a:endParaRPr lang="en-US" sz="1600">
                        <a:latin typeface="Times New Roman" panose="02020603050405020304" pitchFamily="18" charset="0"/>
                        <a:cs typeface="Times New Roman" panose="02020603050405020304" pitchFamily="18" charset="0"/>
                      </a:endParaRPr>
                    </a:p>
                  </a:txBody>
                  <a:tcPr marL="56147" marR="56147" marT="28074" marB="28074"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8900000" scaled="1"/>
                      <a:tileRect/>
                    </a:gradFill>
                  </a:tcPr>
                </a:tc>
                <a:tc>
                  <a:txBody>
                    <a:bodyPr/>
                    <a:lstStyle/>
                    <a:p>
                      <a:pPr>
                        <a:buNone/>
                      </a:pPr>
                      <a:r>
                        <a:rPr lang="en-US" sz="1600" dirty="0">
                          <a:latin typeface="Times New Roman" panose="02020603050405020304" pitchFamily="18" charset="0"/>
                          <a:cs typeface="Times New Roman" panose="02020603050405020304" pitchFamily="18" charset="0"/>
                        </a:rPr>
                        <a:t>• Structured search over:   </a:t>
                      </a:r>
                    </a:p>
                    <a:p>
                      <a:pPr>
                        <a:buNone/>
                      </a:pPr>
                      <a:r>
                        <a:rPr lang="en-US" sz="1600"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hidden_dim</a:t>
                      </a:r>
                      <a:r>
                        <a:rPr lang="en-US" sz="1600" b="1"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64, 128, 256  </a:t>
                      </a:r>
                    </a:p>
                    <a:p>
                      <a:pPr>
                        <a:buNone/>
                      </a:pPr>
                      <a:r>
                        <a:rPr lang="en-US" sz="1600" dirty="0">
                          <a:latin typeface="Times New Roman" panose="02020603050405020304" pitchFamily="18" charset="0"/>
                          <a:cs typeface="Times New Roman" panose="02020603050405020304" pitchFamily="18" charset="0"/>
                        </a:rPr>
                        <a:t> – </a:t>
                      </a:r>
                      <a:r>
                        <a:rPr lang="en-US" sz="1600" b="1" dirty="0">
                          <a:latin typeface="Times New Roman" panose="02020603050405020304" pitchFamily="18" charset="0"/>
                          <a:cs typeface="Times New Roman" panose="02020603050405020304" pitchFamily="18" charset="0"/>
                        </a:rPr>
                        <a:t>dropout:</a:t>
                      </a:r>
                      <a:r>
                        <a:rPr lang="en-US" sz="1600" dirty="0">
                          <a:latin typeface="Times New Roman" panose="02020603050405020304" pitchFamily="18" charset="0"/>
                          <a:cs typeface="Times New Roman" panose="02020603050405020304" pitchFamily="18" charset="0"/>
                        </a:rPr>
                        <a:t> 0.1, 0.3, 0.5   </a:t>
                      </a:r>
                    </a:p>
                    <a:p>
                      <a:pPr>
                        <a:buNone/>
                      </a:pPr>
                      <a:r>
                        <a:rPr lang="en-US" sz="1600" dirty="0">
                          <a:latin typeface="Times New Roman" panose="02020603050405020304" pitchFamily="18" charset="0"/>
                          <a:cs typeface="Times New Roman" panose="02020603050405020304" pitchFamily="18" charset="0"/>
                        </a:rPr>
                        <a:t>– </a:t>
                      </a:r>
                      <a:r>
                        <a:rPr lang="en-US" sz="1600" b="1" dirty="0">
                          <a:latin typeface="Times New Roman" panose="02020603050405020304" pitchFamily="18" charset="0"/>
                          <a:cs typeface="Times New Roman" panose="02020603050405020304" pitchFamily="18" charset="0"/>
                        </a:rPr>
                        <a:t>attention heads:</a:t>
                      </a:r>
                      <a:r>
                        <a:rPr lang="en-US" sz="1600" dirty="0">
                          <a:latin typeface="Times New Roman" panose="02020603050405020304" pitchFamily="18" charset="0"/>
                          <a:cs typeface="Times New Roman" panose="02020603050405020304" pitchFamily="18" charset="0"/>
                        </a:rPr>
                        <a:t> 4, 8  </a:t>
                      </a:r>
                    </a:p>
                    <a:p>
                      <a:pPr>
                        <a:buNone/>
                      </a:pPr>
                      <a:r>
                        <a:rPr lang="en-US" sz="1600" dirty="0">
                          <a:latin typeface="Times New Roman" panose="02020603050405020304" pitchFamily="18" charset="0"/>
                          <a:cs typeface="Times New Roman" panose="02020603050405020304" pitchFamily="18" charset="0"/>
                        </a:rPr>
                        <a:t> – </a:t>
                      </a:r>
                      <a:r>
                        <a:rPr lang="en-US" sz="1600" b="1" dirty="0">
                          <a:latin typeface="Times New Roman" panose="02020603050405020304" pitchFamily="18" charset="0"/>
                          <a:cs typeface="Times New Roman" panose="02020603050405020304" pitchFamily="18" charset="0"/>
                        </a:rPr>
                        <a:t>seeds:</a:t>
                      </a:r>
                      <a:r>
                        <a:rPr lang="en-US" sz="1600" dirty="0">
                          <a:latin typeface="Times New Roman" panose="02020603050405020304" pitchFamily="18" charset="0"/>
                          <a:cs typeface="Times New Roman" panose="02020603050405020304" pitchFamily="18" charset="0"/>
                        </a:rPr>
                        <a:t> 0, 1, 2 </a:t>
                      </a:r>
                    </a:p>
                    <a:p>
                      <a:pPr>
                        <a:buNone/>
                      </a:pPr>
                      <a:r>
                        <a:rPr lang="en-US" sz="1600" dirty="0">
                          <a:latin typeface="Times New Roman" panose="02020603050405020304" pitchFamily="18" charset="0"/>
                          <a:cs typeface="Times New Roman" panose="02020603050405020304" pitchFamily="18" charset="0"/>
                        </a:rPr>
                        <a:t>• Ensures:  </a:t>
                      </a:r>
                    </a:p>
                    <a:p>
                      <a:pPr>
                        <a:buNone/>
                      </a:pPr>
                      <a:r>
                        <a:rPr lang="en-US" sz="1600" dirty="0">
                          <a:latin typeface="Times New Roman" panose="02020603050405020304" pitchFamily="18" charset="0"/>
                          <a:cs typeface="Times New Roman" panose="02020603050405020304" pitchFamily="18" charset="0"/>
                        </a:rPr>
                        <a:t> – Robust best-config selection  </a:t>
                      </a:r>
                    </a:p>
                    <a:p>
                      <a:pPr>
                        <a:buNone/>
                      </a:pPr>
                      <a:r>
                        <a:rPr lang="en-US" sz="1600" dirty="0">
                          <a:latin typeface="Times New Roman" panose="02020603050405020304" pitchFamily="18" charset="0"/>
                          <a:cs typeface="Times New Roman" panose="02020603050405020304" pitchFamily="18" charset="0"/>
                        </a:rPr>
                        <a:t> – Fair comparison across datasets  </a:t>
                      </a:r>
                    </a:p>
                    <a:p>
                      <a:pPr>
                        <a:buNone/>
                      </a:pPr>
                      <a:r>
                        <a:rPr lang="en-US" sz="1600" dirty="0">
                          <a:latin typeface="Times New Roman" panose="02020603050405020304" pitchFamily="18" charset="0"/>
                          <a:cs typeface="Times New Roman" panose="02020603050405020304" pitchFamily="18" charset="0"/>
                        </a:rPr>
                        <a:t> – Statistical stability using </a:t>
                      </a:r>
                      <a:r>
                        <a:rPr lang="en-US" sz="1600" b="1" dirty="0">
                          <a:latin typeface="Times New Roman" panose="02020603050405020304" pitchFamily="18" charset="0"/>
                          <a:cs typeface="Times New Roman" panose="02020603050405020304" pitchFamily="18" charset="0"/>
                        </a:rPr>
                        <a:t>mean ± std AUC</a:t>
                      </a:r>
                      <a:endParaRPr lang="en-US" sz="1600" dirty="0">
                        <a:latin typeface="Times New Roman" panose="02020603050405020304" pitchFamily="18" charset="0"/>
                        <a:cs typeface="Times New Roman" panose="02020603050405020304" pitchFamily="18" charset="0"/>
                      </a:endParaRPr>
                    </a:p>
                  </a:txBody>
                  <a:tcPr marL="56147" marR="56147" marT="28074" marB="28074"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8900000" scaled="1"/>
                      <a:tileRect/>
                    </a:gradFill>
                  </a:tcPr>
                </a:tc>
                <a:extLst>
                  <a:ext uri="{0D108BD9-81ED-4DB2-BD59-A6C34878D82A}">
                    <a16:rowId xmlns:a16="http://schemas.microsoft.com/office/drawing/2014/main" val="3010109369"/>
                  </a:ext>
                </a:extLst>
              </a:tr>
              <a:tr h="1818189">
                <a:tc>
                  <a:txBody>
                    <a:bodyPr/>
                    <a:lstStyle/>
                    <a:p>
                      <a:pPr>
                        <a:buNone/>
                      </a:pPr>
                      <a:r>
                        <a:rPr lang="en-US" sz="1600" b="1" dirty="0">
                          <a:latin typeface="Times New Roman" panose="02020603050405020304" pitchFamily="18" charset="0"/>
                          <a:cs typeface="Times New Roman" panose="02020603050405020304" pitchFamily="18" charset="0"/>
                        </a:rPr>
                        <a:t>Attention Visualizations</a:t>
                      </a:r>
                      <a:r>
                        <a:rPr lang="en-US" sz="1600" dirty="0">
                          <a:latin typeface="Times New Roman" panose="02020603050405020304" pitchFamily="18" charset="0"/>
                          <a:cs typeface="Times New Roman" panose="02020603050405020304" pitchFamily="18" charset="0"/>
                        </a:rPr>
                        <a:t> </a:t>
                      </a:r>
                      <a:r>
                        <a:rPr lang="en-US" sz="1600" i="1" dirty="0">
                          <a:latin typeface="Times New Roman" panose="02020603050405020304" pitchFamily="18" charset="0"/>
                          <a:cs typeface="Times New Roman" panose="02020603050405020304" pitchFamily="18" charset="0"/>
                        </a:rPr>
                        <a:t>(Interpretability)</a:t>
                      </a:r>
                      <a:endParaRPr lang="en-US" sz="1600" dirty="0">
                        <a:latin typeface="Times New Roman" panose="02020603050405020304" pitchFamily="18" charset="0"/>
                        <a:cs typeface="Times New Roman" panose="02020603050405020304" pitchFamily="18" charset="0"/>
                      </a:endParaRPr>
                    </a:p>
                  </a:txBody>
                  <a:tcPr marL="56147" marR="56147" marT="28074" marB="28074"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8900000" scaled="1"/>
                      <a:tileRect/>
                    </a:gradFill>
                  </a:tcPr>
                </a:tc>
                <a:tc>
                  <a:txBody>
                    <a:bodyPr/>
                    <a:lstStyle/>
                    <a:p>
                      <a:pPr>
                        <a:buNone/>
                      </a:pPr>
                      <a:r>
                        <a:rPr lang="en-US" sz="1600" dirty="0">
                          <a:latin typeface="Times New Roman" panose="02020603050405020304" pitchFamily="18" charset="0"/>
                          <a:cs typeface="Times New Roman" panose="02020603050405020304" pitchFamily="18" charset="0"/>
                        </a:rPr>
                        <a:t>• Retrained the best-performing GAT configuration.</a:t>
                      </a:r>
                    </a:p>
                    <a:p>
                      <a:pPr>
                        <a:buNone/>
                      </a:pPr>
                      <a:r>
                        <a:rPr lang="en-US" sz="1600" dirty="0">
                          <a:latin typeface="Times New Roman" panose="02020603050405020304" pitchFamily="18" charset="0"/>
                          <a:cs typeface="Times New Roman" panose="02020603050405020304" pitchFamily="18" charset="0"/>
                        </a:rPr>
                        <a:t> • Extracted </a:t>
                      </a:r>
                      <a:r>
                        <a:rPr lang="en-US" sz="1600" b="1" dirty="0">
                          <a:latin typeface="Times New Roman" panose="02020603050405020304" pitchFamily="18" charset="0"/>
                          <a:cs typeface="Times New Roman" panose="02020603050405020304" pitchFamily="18" charset="0"/>
                        </a:rPr>
                        <a:t>per-edge attention weights</a:t>
                      </a:r>
                      <a:r>
                        <a:rPr lang="en-US" sz="1600" dirty="0">
                          <a:latin typeface="Times New Roman" panose="02020603050405020304" pitchFamily="18" charset="0"/>
                          <a:cs typeface="Times New Roman" panose="02020603050405020304" pitchFamily="18" charset="0"/>
                        </a:rPr>
                        <a:t> from final GAT layer. </a:t>
                      </a:r>
                    </a:p>
                    <a:p>
                      <a:pPr>
                        <a:buNone/>
                      </a:pPr>
                      <a:r>
                        <a:rPr lang="en-US" sz="1600" dirty="0">
                          <a:latin typeface="Times New Roman" panose="02020603050405020304" pitchFamily="18" charset="0"/>
                          <a:cs typeface="Times New Roman" panose="02020603050405020304" pitchFamily="18" charset="0"/>
                        </a:rPr>
                        <a:t>• Converted attention → </a:t>
                      </a:r>
                      <a:r>
                        <a:rPr lang="en-US" sz="1600" b="1" dirty="0">
                          <a:latin typeface="Times New Roman" panose="02020603050405020304" pitchFamily="18" charset="0"/>
                          <a:cs typeface="Times New Roman" panose="02020603050405020304" pitchFamily="18" charset="0"/>
                        </a:rPr>
                        <a:t>per-atom importance scores</a:t>
                      </a:r>
                      <a:r>
                        <a:rPr lang="en-US" sz="1600" dirty="0">
                          <a:latin typeface="Times New Roman" panose="02020603050405020304" pitchFamily="18" charset="0"/>
                          <a:cs typeface="Times New Roman" panose="02020603050405020304" pitchFamily="18" charset="0"/>
                        </a:rPr>
                        <a:t>. </a:t>
                      </a:r>
                    </a:p>
                    <a:p>
                      <a:pPr>
                        <a:buNone/>
                      </a:pPr>
                      <a:r>
                        <a:rPr lang="en-US" sz="1600" dirty="0">
                          <a:latin typeface="Times New Roman" panose="02020603050405020304" pitchFamily="18" charset="0"/>
                          <a:cs typeface="Times New Roman" panose="02020603050405020304" pitchFamily="18" charset="0"/>
                        </a:rPr>
                        <a:t>• Generated </a:t>
                      </a:r>
                      <a:r>
                        <a:rPr lang="en-US" sz="1600" dirty="0" err="1">
                          <a:latin typeface="Times New Roman" panose="02020603050405020304" pitchFamily="18" charset="0"/>
                          <a:cs typeface="Times New Roman" panose="02020603050405020304" pitchFamily="18" charset="0"/>
                        </a:rPr>
                        <a:t>RDKit</a:t>
                      </a:r>
                      <a:r>
                        <a:rPr lang="en-US" sz="1600" dirty="0">
                          <a:latin typeface="Times New Roman" panose="02020603050405020304" pitchFamily="18" charset="0"/>
                          <a:cs typeface="Times New Roman" panose="02020603050405020304" pitchFamily="18" charset="0"/>
                        </a:rPr>
                        <a:t> images coloring high-attention atoms in red.</a:t>
                      </a:r>
                    </a:p>
                    <a:p>
                      <a:pPr>
                        <a:buNone/>
                      </a:pPr>
                      <a:r>
                        <a:rPr lang="en-US" sz="1600" dirty="0">
                          <a:latin typeface="Times New Roman" panose="02020603050405020304" pitchFamily="18" charset="0"/>
                          <a:cs typeface="Times New Roman" panose="02020603050405020304" pitchFamily="18" charset="0"/>
                        </a:rPr>
                        <a:t> • Shows GAT highlights </a:t>
                      </a:r>
                      <a:r>
                        <a:rPr lang="en-US" sz="1600" b="1" dirty="0">
                          <a:latin typeface="Times New Roman" panose="02020603050405020304" pitchFamily="18" charset="0"/>
                          <a:cs typeface="Times New Roman" panose="02020603050405020304" pitchFamily="18" charset="0"/>
                        </a:rPr>
                        <a:t>chemically meaningful substructures</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toxicophores</a:t>
                      </a:r>
                      <a:r>
                        <a:rPr lang="en-US" sz="1600" dirty="0">
                          <a:latin typeface="Times New Roman" panose="02020603050405020304" pitchFamily="18" charset="0"/>
                          <a:cs typeface="Times New Roman" panose="02020603050405020304" pitchFamily="18" charset="0"/>
                        </a:rPr>
                        <a:t>, functional groups, polar regions).</a:t>
                      </a:r>
                    </a:p>
                  </a:txBody>
                  <a:tcPr marL="56147" marR="56147" marT="28074" marB="28074" anchor="ctr">
                    <a:lnL>
                      <a:noFill/>
                    </a:lnL>
                    <a:lnR>
                      <a:noFill/>
                    </a:lnR>
                    <a:lnT>
                      <a:noFill/>
                    </a:lnT>
                    <a:lnB>
                      <a:noFill/>
                    </a:lnB>
                    <a:gradFill flip="none" rotWithShape="1">
                      <a:gsLst>
                        <a:gs pos="0">
                          <a:srgbClr val="EDB0A9">
                            <a:tint val="66000"/>
                            <a:satMod val="160000"/>
                          </a:srgbClr>
                        </a:gs>
                        <a:gs pos="50000">
                          <a:srgbClr val="EDB0A9">
                            <a:tint val="44500"/>
                            <a:satMod val="160000"/>
                          </a:srgbClr>
                        </a:gs>
                        <a:gs pos="100000">
                          <a:srgbClr val="EDB0A9">
                            <a:tint val="23500"/>
                            <a:satMod val="160000"/>
                          </a:srgbClr>
                        </a:gs>
                      </a:gsLst>
                      <a:lin ang="18900000" scaled="1"/>
                      <a:tileRect/>
                    </a:gradFill>
                  </a:tcPr>
                </a:tc>
                <a:extLst>
                  <a:ext uri="{0D108BD9-81ED-4DB2-BD59-A6C34878D82A}">
                    <a16:rowId xmlns:a16="http://schemas.microsoft.com/office/drawing/2014/main" val="1285727099"/>
                  </a:ext>
                </a:extLst>
              </a:tr>
            </a:tbl>
          </a:graphicData>
        </a:graphic>
      </p:graphicFrame>
    </p:spTree>
    <p:extLst>
      <p:ext uri="{BB962C8B-B14F-4D97-AF65-F5344CB8AC3E}">
        <p14:creationId xmlns:p14="http://schemas.microsoft.com/office/powerpoint/2010/main" val="27559541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E8952-F17A-8477-A2ED-1A3FE477D16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CDE389-503F-6113-E076-C687A0FB0E86}"/>
              </a:ext>
            </a:extLst>
          </p:cNvPr>
          <p:cNvSpPr>
            <a:spLocks noGrp="1"/>
          </p:cNvSpPr>
          <p:nvPr>
            <p:ph type="title"/>
          </p:nvPr>
        </p:nvSpPr>
        <p:spPr>
          <a:xfrm>
            <a:off x="762000" y="152400"/>
            <a:ext cx="7467600" cy="1143000"/>
          </a:xfrm>
        </p:spPr>
        <p:txBody>
          <a:bodyPr/>
          <a:lstStyle/>
          <a:p>
            <a:r>
              <a:rPr lang="en-US" dirty="0"/>
              <a:t>GAT Attention Images</a:t>
            </a:r>
          </a:p>
        </p:txBody>
      </p:sp>
      <p:sp>
        <p:nvSpPr>
          <p:cNvPr id="15" name="Slide Number Placeholder 4">
            <a:extLst>
              <a:ext uri="{FF2B5EF4-FFF2-40B4-BE49-F238E27FC236}">
                <a16:creationId xmlns:a16="http://schemas.microsoft.com/office/drawing/2014/main" id="{13B3DDD7-2F35-55FD-D48F-F287C3D5FBB8}"/>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23</a:t>
            </a:fld>
            <a:endParaRPr lang="en-US"/>
          </a:p>
        </p:txBody>
      </p:sp>
      <p:sp>
        <p:nvSpPr>
          <p:cNvPr id="5" name="Rectangle 2">
            <a:extLst>
              <a:ext uri="{FF2B5EF4-FFF2-40B4-BE49-F238E27FC236}">
                <a16:creationId xmlns:a16="http://schemas.microsoft.com/office/drawing/2014/main" id="{48FDDDE3-CDAE-3283-2CB5-F2C17F094A6C}"/>
              </a:ext>
            </a:extLst>
          </p:cNvPr>
          <p:cNvSpPr>
            <a:spLocks noChangeArrowheads="1"/>
          </p:cNvSpPr>
          <p:nvPr/>
        </p:nvSpPr>
        <p:spPr bwMode="auto">
          <a:xfrm>
            <a:off x="152400" y="5154299"/>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EE2F1D93-B64E-9BB3-7796-3209589F5583}"/>
              </a:ext>
            </a:extLst>
          </p:cNvPr>
          <p:cNvSpPr txBox="1"/>
          <p:nvPr/>
        </p:nvSpPr>
        <p:spPr>
          <a:xfrm>
            <a:off x="337131" y="1063367"/>
            <a:ext cx="8349669" cy="5016758"/>
          </a:xfrm>
          <a:prstGeom prst="rect">
            <a:avLst/>
          </a:prstGeom>
          <a:noFill/>
        </p:spPr>
        <p:txBody>
          <a:bodyPr wrap="square">
            <a:spAutoFit/>
          </a:bodyPr>
          <a:lstStyle/>
          <a:p>
            <a:pPr>
              <a:buNone/>
            </a:pPr>
            <a:r>
              <a:rPr lang="en-US" sz="2000" b="1" dirty="0"/>
              <a:t>What the Images Show</a:t>
            </a:r>
          </a:p>
          <a:p>
            <a:pPr>
              <a:buFont typeface="Arial" panose="020B0604020202020204" pitchFamily="34" charset="0"/>
              <a:buChar char="•"/>
            </a:pPr>
            <a:r>
              <a:rPr lang="en-US" sz="2000" dirty="0"/>
              <a:t>GAT produces </a:t>
            </a:r>
            <a:r>
              <a:rPr lang="en-US" sz="2000" b="1" dirty="0"/>
              <a:t>attention weights</a:t>
            </a:r>
            <a:r>
              <a:rPr lang="en-US" sz="2000" dirty="0"/>
              <a:t> that indicate how important each atom is for the prediction.</a:t>
            </a:r>
          </a:p>
          <a:p>
            <a:pPr>
              <a:buFont typeface="Arial" panose="020B0604020202020204" pitchFamily="34" charset="0"/>
              <a:buChar char="•"/>
            </a:pPr>
            <a:r>
              <a:rPr lang="en-US" sz="2000" dirty="0"/>
              <a:t>Atoms are colored by importance:</a:t>
            </a:r>
            <a:br>
              <a:rPr lang="en-US" sz="2000" dirty="0"/>
            </a:br>
            <a:r>
              <a:rPr lang="en-US" sz="2000" b="1" dirty="0"/>
              <a:t>Red = high attention</a:t>
            </a:r>
            <a:r>
              <a:rPr lang="en-US" sz="2000" dirty="0"/>
              <a:t>, </a:t>
            </a:r>
            <a:r>
              <a:rPr lang="en-US" sz="2000" b="1" dirty="0"/>
              <a:t>White = low attention</a:t>
            </a:r>
            <a:r>
              <a:rPr lang="en-US" sz="2000" dirty="0"/>
              <a:t>.</a:t>
            </a:r>
          </a:p>
          <a:p>
            <a:endParaRPr lang="en-US" sz="2000" dirty="0"/>
          </a:p>
          <a:p>
            <a:pPr>
              <a:buFont typeface="Arial" panose="020B0604020202020204" pitchFamily="34" charset="0"/>
              <a:buChar char="•"/>
            </a:pPr>
            <a:r>
              <a:rPr lang="en-US" sz="2000" b="1" dirty="0"/>
              <a:t>Why These Images Matter</a:t>
            </a:r>
            <a:endParaRPr lang="en-US" sz="2000" dirty="0"/>
          </a:p>
          <a:p>
            <a:r>
              <a:rPr lang="en-US" sz="2000" dirty="0"/>
              <a:t>Show interpretability by highlighting key functional groups.</a:t>
            </a:r>
          </a:p>
          <a:p>
            <a:r>
              <a:rPr lang="en-US" sz="2000" dirty="0"/>
              <a:t>Build trust by confirming the model focuses on meaningful chemical regions.</a:t>
            </a:r>
          </a:p>
          <a:p>
            <a:r>
              <a:rPr lang="en-US" sz="2000" dirty="0"/>
              <a:t>Help debug when attention appears on irrelevant atoms.</a:t>
            </a:r>
          </a:p>
          <a:p>
            <a:r>
              <a:rPr lang="en-US" sz="2000" dirty="0"/>
              <a:t>Validate that the chosen hyperparameters improve chemical insight, not just metrics.</a:t>
            </a:r>
          </a:p>
          <a:p>
            <a:endParaRPr lang="en-US" sz="2000" dirty="0"/>
          </a:p>
          <a:p>
            <a:pPr>
              <a:buNone/>
            </a:pPr>
            <a:r>
              <a:rPr lang="en-US" sz="2000" b="1" dirty="0"/>
              <a:t>What They Suggest</a:t>
            </a:r>
          </a:p>
          <a:p>
            <a:pPr>
              <a:buFont typeface="Arial" panose="020B0604020202020204" pitchFamily="34" charset="0"/>
              <a:buChar char="•"/>
            </a:pPr>
            <a:r>
              <a:rPr lang="en-US" sz="2000" dirty="0"/>
              <a:t>GAT learns </a:t>
            </a:r>
            <a:r>
              <a:rPr lang="en-US" sz="2000" b="1" dirty="0"/>
              <a:t>real structure–property patterns</a:t>
            </a:r>
            <a:r>
              <a:rPr lang="en-US" sz="2000" dirty="0"/>
              <a:t>, not random correlations.</a:t>
            </a:r>
          </a:p>
          <a:p>
            <a:pPr>
              <a:buFont typeface="Arial" panose="020B0604020202020204" pitchFamily="34" charset="0"/>
              <a:buChar char="•"/>
            </a:pPr>
            <a:r>
              <a:rPr lang="en-US" sz="2000" dirty="0"/>
              <a:t>Predictions are </a:t>
            </a:r>
            <a:r>
              <a:rPr lang="en-US" sz="2000" b="1" dirty="0"/>
              <a:t>explainable</a:t>
            </a:r>
            <a:r>
              <a:rPr lang="en-US" sz="2000" dirty="0"/>
              <a:t>, not just high-scoring.</a:t>
            </a:r>
          </a:p>
        </p:txBody>
      </p:sp>
    </p:spTree>
    <p:extLst>
      <p:ext uri="{BB962C8B-B14F-4D97-AF65-F5344CB8AC3E}">
        <p14:creationId xmlns:p14="http://schemas.microsoft.com/office/powerpoint/2010/main" val="35532150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C7879-84B8-9E15-AFB7-AE8416C1560D}"/>
              </a:ext>
            </a:extLst>
          </p:cNvPr>
          <p:cNvSpPr>
            <a:spLocks noGrp="1"/>
          </p:cNvSpPr>
          <p:nvPr>
            <p:ph type="title"/>
          </p:nvPr>
        </p:nvSpPr>
        <p:spPr/>
        <p:txBody>
          <a:bodyPr/>
          <a:lstStyle/>
          <a:p>
            <a:r>
              <a:rPr lang="en-IN" dirty="0"/>
              <a:t>ESOL</a:t>
            </a:r>
          </a:p>
        </p:txBody>
      </p:sp>
      <p:pic>
        <p:nvPicPr>
          <p:cNvPr id="6" name="Content Placeholder 5">
            <a:extLst>
              <a:ext uri="{FF2B5EF4-FFF2-40B4-BE49-F238E27FC236}">
                <a16:creationId xmlns:a16="http://schemas.microsoft.com/office/drawing/2014/main" id="{10B9D45C-1D50-00DA-C6A7-9DC5D560482C}"/>
              </a:ext>
            </a:extLst>
          </p:cNvPr>
          <p:cNvPicPr>
            <a:picLocks noGrp="1" noChangeAspect="1"/>
          </p:cNvPicPr>
          <p:nvPr>
            <p:ph idx="1"/>
          </p:nvPr>
        </p:nvPicPr>
        <p:blipFill>
          <a:blip r:embed="rId3"/>
          <a:stretch>
            <a:fillRect/>
          </a:stretch>
        </p:blipFill>
        <p:spPr>
          <a:xfrm>
            <a:off x="4843134" y="3721401"/>
            <a:ext cx="2658132" cy="1993599"/>
          </a:xfrm>
        </p:spPr>
      </p:pic>
      <p:sp>
        <p:nvSpPr>
          <p:cNvPr id="4" name="Slide Number Placeholder 3">
            <a:extLst>
              <a:ext uri="{FF2B5EF4-FFF2-40B4-BE49-F238E27FC236}">
                <a16:creationId xmlns:a16="http://schemas.microsoft.com/office/drawing/2014/main" id="{45CCDC0C-EF43-5CDA-52E0-156BFA0A64F7}"/>
              </a:ext>
            </a:extLst>
          </p:cNvPr>
          <p:cNvSpPr>
            <a:spLocks noGrp="1"/>
          </p:cNvSpPr>
          <p:nvPr>
            <p:ph type="sldNum" sz="quarter" idx="4"/>
          </p:nvPr>
        </p:nvSpPr>
        <p:spPr/>
        <p:txBody>
          <a:bodyPr/>
          <a:lstStyle/>
          <a:p>
            <a:fld id="{179A9A4E-4C82-4D44-9372-C31BB3818094}" type="slidenum">
              <a:rPr lang="en-US" smtClean="0"/>
              <a:pPr/>
              <a:t>24</a:t>
            </a:fld>
            <a:endParaRPr lang="en-US"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151BF9D6-A6B6-B93B-9041-7C0B0C805081}"/>
              </a:ext>
            </a:extLst>
          </p:cNvPr>
          <p:cNvPicPr>
            <a:picLocks noChangeAspect="1"/>
          </p:cNvPicPr>
          <p:nvPr/>
        </p:nvPicPr>
        <p:blipFill>
          <a:blip r:embed="rId4"/>
          <a:stretch>
            <a:fillRect/>
          </a:stretch>
        </p:blipFill>
        <p:spPr>
          <a:xfrm>
            <a:off x="1063200" y="3880800"/>
            <a:ext cx="2445600" cy="1834200"/>
          </a:xfrm>
          <a:prstGeom prst="rect">
            <a:avLst/>
          </a:prstGeom>
        </p:spPr>
      </p:pic>
      <p:pic>
        <p:nvPicPr>
          <p:cNvPr id="10" name="Picture 9">
            <a:extLst>
              <a:ext uri="{FF2B5EF4-FFF2-40B4-BE49-F238E27FC236}">
                <a16:creationId xmlns:a16="http://schemas.microsoft.com/office/drawing/2014/main" id="{D5BBD914-206D-3593-0EBC-C55E6C621C3C}"/>
              </a:ext>
            </a:extLst>
          </p:cNvPr>
          <p:cNvPicPr>
            <a:picLocks noChangeAspect="1"/>
          </p:cNvPicPr>
          <p:nvPr/>
        </p:nvPicPr>
        <p:blipFill>
          <a:blip r:embed="rId5"/>
          <a:stretch>
            <a:fillRect/>
          </a:stretch>
        </p:blipFill>
        <p:spPr>
          <a:xfrm>
            <a:off x="3336900" y="1901029"/>
            <a:ext cx="2225700" cy="1669275"/>
          </a:xfrm>
          <a:prstGeom prst="rect">
            <a:avLst/>
          </a:prstGeom>
        </p:spPr>
      </p:pic>
      <p:pic>
        <p:nvPicPr>
          <p:cNvPr id="12" name="Picture 11">
            <a:extLst>
              <a:ext uri="{FF2B5EF4-FFF2-40B4-BE49-F238E27FC236}">
                <a16:creationId xmlns:a16="http://schemas.microsoft.com/office/drawing/2014/main" id="{A44BBA86-7416-47E2-1560-EAE4AF7414CF}"/>
              </a:ext>
            </a:extLst>
          </p:cNvPr>
          <p:cNvPicPr>
            <a:picLocks noChangeAspect="1"/>
          </p:cNvPicPr>
          <p:nvPr/>
        </p:nvPicPr>
        <p:blipFill>
          <a:blip r:embed="rId6"/>
          <a:stretch>
            <a:fillRect/>
          </a:stretch>
        </p:blipFill>
        <p:spPr>
          <a:xfrm>
            <a:off x="5876901" y="1752439"/>
            <a:ext cx="2225699" cy="1669274"/>
          </a:xfrm>
          <a:prstGeom prst="rect">
            <a:avLst/>
          </a:prstGeom>
        </p:spPr>
      </p:pic>
      <p:pic>
        <p:nvPicPr>
          <p:cNvPr id="14" name="Picture 13">
            <a:extLst>
              <a:ext uri="{FF2B5EF4-FFF2-40B4-BE49-F238E27FC236}">
                <a16:creationId xmlns:a16="http://schemas.microsoft.com/office/drawing/2014/main" id="{865BE467-F49D-5EC1-D600-A51D9DA0F78B}"/>
              </a:ext>
            </a:extLst>
          </p:cNvPr>
          <p:cNvPicPr>
            <a:picLocks noChangeAspect="1"/>
          </p:cNvPicPr>
          <p:nvPr/>
        </p:nvPicPr>
        <p:blipFill>
          <a:blip r:embed="rId7"/>
          <a:stretch>
            <a:fillRect/>
          </a:stretch>
        </p:blipFill>
        <p:spPr>
          <a:xfrm>
            <a:off x="685800" y="1801010"/>
            <a:ext cx="1981200" cy="1485900"/>
          </a:xfrm>
          <a:prstGeom prst="rect">
            <a:avLst/>
          </a:prstGeom>
        </p:spPr>
      </p:pic>
    </p:spTree>
    <p:extLst>
      <p:ext uri="{BB962C8B-B14F-4D97-AF65-F5344CB8AC3E}">
        <p14:creationId xmlns:p14="http://schemas.microsoft.com/office/powerpoint/2010/main" val="36054827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6B633-64A7-6B5B-EAC7-F484BFBE6B0C}"/>
              </a:ext>
            </a:extLst>
          </p:cNvPr>
          <p:cNvSpPr>
            <a:spLocks noGrp="1"/>
          </p:cNvSpPr>
          <p:nvPr>
            <p:ph type="title"/>
          </p:nvPr>
        </p:nvSpPr>
        <p:spPr/>
        <p:txBody>
          <a:bodyPr/>
          <a:lstStyle/>
          <a:p>
            <a:r>
              <a:rPr lang="en-IN" dirty="0"/>
              <a:t>TOX21</a:t>
            </a:r>
          </a:p>
        </p:txBody>
      </p:sp>
      <p:pic>
        <p:nvPicPr>
          <p:cNvPr id="6" name="Content Placeholder 5">
            <a:extLst>
              <a:ext uri="{FF2B5EF4-FFF2-40B4-BE49-F238E27FC236}">
                <a16:creationId xmlns:a16="http://schemas.microsoft.com/office/drawing/2014/main" id="{6FC6E04C-05C8-837D-4E64-30506EAE1A14}"/>
              </a:ext>
            </a:extLst>
          </p:cNvPr>
          <p:cNvPicPr>
            <a:picLocks noGrp="1" noChangeAspect="1"/>
          </p:cNvPicPr>
          <p:nvPr>
            <p:ph idx="1"/>
          </p:nvPr>
        </p:nvPicPr>
        <p:blipFill>
          <a:blip r:embed="rId2"/>
          <a:stretch>
            <a:fillRect/>
          </a:stretch>
        </p:blipFill>
        <p:spPr>
          <a:xfrm>
            <a:off x="3316354" y="2388450"/>
            <a:ext cx="2916791" cy="2187593"/>
          </a:xfrm>
        </p:spPr>
      </p:pic>
      <p:sp>
        <p:nvSpPr>
          <p:cNvPr id="4" name="Slide Number Placeholder 3">
            <a:extLst>
              <a:ext uri="{FF2B5EF4-FFF2-40B4-BE49-F238E27FC236}">
                <a16:creationId xmlns:a16="http://schemas.microsoft.com/office/drawing/2014/main" id="{D555030F-3D76-03DE-0AE2-21EEA748F60F}"/>
              </a:ext>
            </a:extLst>
          </p:cNvPr>
          <p:cNvSpPr>
            <a:spLocks noGrp="1"/>
          </p:cNvSpPr>
          <p:nvPr>
            <p:ph type="sldNum" sz="quarter" idx="4"/>
          </p:nvPr>
        </p:nvSpPr>
        <p:spPr/>
        <p:txBody>
          <a:bodyPr/>
          <a:lstStyle/>
          <a:p>
            <a:fld id="{179A9A4E-4C82-4D44-9372-C31BB3818094}" type="slidenum">
              <a:rPr lang="en-US" smtClean="0"/>
              <a:pPr/>
              <a:t>25</a:t>
            </a:fld>
            <a:endParaRPr lang="en-US"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BB09C0FA-453F-9D69-BEBB-B730D424A2F4}"/>
              </a:ext>
            </a:extLst>
          </p:cNvPr>
          <p:cNvPicPr>
            <a:picLocks noChangeAspect="1"/>
          </p:cNvPicPr>
          <p:nvPr/>
        </p:nvPicPr>
        <p:blipFill>
          <a:blip r:embed="rId3"/>
          <a:stretch>
            <a:fillRect/>
          </a:stretch>
        </p:blipFill>
        <p:spPr>
          <a:xfrm>
            <a:off x="6279092" y="3493671"/>
            <a:ext cx="2681816" cy="2011362"/>
          </a:xfrm>
          <a:prstGeom prst="rect">
            <a:avLst/>
          </a:prstGeom>
        </p:spPr>
      </p:pic>
      <p:pic>
        <p:nvPicPr>
          <p:cNvPr id="10" name="Picture 9">
            <a:extLst>
              <a:ext uri="{FF2B5EF4-FFF2-40B4-BE49-F238E27FC236}">
                <a16:creationId xmlns:a16="http://schemas.microsoft.com/office/drawing/2014/main" id="{E89997D6-BA04-027A-83A8-F0E362B8BEBB}"/>
              </a:ext>
            </a:extLst>
          </p:cNvPr>
          <p:cNvPicPr>
            <a:picLocks noChangeAspect="1"/>
          </p:cNvPicPr>
          <p:nvPr/>
        </p:nvPicPr>
        <p:blipFill>
          <a:blip r:embed="rId4"/>
          <a:stretch>
            <a:fillRect/>
          </a:stretch>
        </p:blipFill>
        <p:spPr>
          <a:xfrm>
            <a:off x="368554" y="3703638"/>
            <a:ext cx="2681816" cy="2011362"/>
          </a:xfrm>
          <a:prstGeom prst="rect">
            <a:avLst/>
          </a:prstGeom>
        </p:spPr>
      </p:pic>
      <p:pic>
        <p:nvPicPr>
          <p:cNvPr id="12" name="Picture 11">
            <a:extLst>
              <a:ext uri="{FF2B5EF4-FFF2-40B4-BE49-F238E27FC236}">
                <a16:creationId xmlns:a16="http://schemas.microsoft.com/office/drawing/2014/main" id="{CFE7ECDA-2421-95A7-F460-B8C081A97D71}"/>
              </a:ext>
            </a:extLst>
          </p:cNvPr>
          <p:cNvPicPr>
            <a:picLocks noChangeAspect="1"/>
          </p:cNvPicPr>
          <p:nvPr/>
        </p:nvPicPr>
        <p:blipFill>
          <a:blip r:embed="rId5"/>
          <a:stretch>
            <a:fillRect/>
          </a:stretch>
        </p:blipFill>
        <p:spPr>
          <a:xfrm>
            <a:off x="6188480" y="1245450"/>
            <a:ext cx="2505000" cy="1878750"/>
          </a:xfrm>
          <a:prstGeom prst="rect">
            <a:avLst/>
          </a:prstGeom>
        </p:spPr>
      </p:pic>
      <p:pic>
        <p:nvPicPr>
          <p:cNvPr id="14" name="Picture 13">
            <a:extLst>
              <a:ext uri="{FF2B5EF4-FFF2-40B4-BE49-F238E27FC236}">
                <a16:creationId xmlns:a16="http://schemas.microsoft.com/office/drawing/2014/main" id="{C38694E5-533B-61B6-966D-B94160E76DAE}"/>
              </a:ext>
            </a:extLst>
          </p:cNvPr>
          <p:cNvPicPr>
            <a:picLocks noChangeAspect="1"/>
          </p:cNvPicPr>
          <p:nvPr/>
        </p:nvPicPr>
        <p:blipFill>
          <a:blip r:embed="rId6"/>
          <a:stretch>
            <a:fillRect/>
          </a:stretch>
        </p:blipFill>
        <p:spPr>
          <a:xfrm>
            <a:off x="430200" y="1414920"/>
            <a:ext cx="2279040" cy="1709280"/>
          </a:xfrm>
          <a:prstGeom prst="rect">
            <a:avLst/>
          </a:prstGeom>
        </p:spPr>
      </p:pic>
    </p:spTree>
    <p:extLst>
      <p:ext uri="{BB962C8B-B14F-4D97-AF65-F5344CB8AC3E}">
        <p14:creationId xmlns:p14="http://schemas.microsoft.com/office/powerpoint/2010/main" val="33604394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E378-F397-964C-6ED7-C36E04BA10D3}"/>
              </a:ext>
            </a:extLst>
          </p:cNvPr>
          <p:cNvSpPr>
            <a:spLocks noGrp="1"/>
          </p:cNvSpPr>
          <p:nvPr>
            <p:ph type="title"/>
          </p:nvPr>
        </p:nvSpPr>
        <p:spPr/>
        <p:txBody>
          <a:bodyPr/>
          <a:lstStyle/>
          <a:p>
            <a:r>
              <a:rPr lang="en-IN" dirty="0"/>
              <a:t>BBBP</a:t>
            </a:r>
          </a:p>
        </p:txBody>
      </p:sp>
      <p:pic>
        <p:nvPicPr>
          <p:cNvPr id="6" name="Content Placeholder 5">
            <a:extLst>
              <a:ext uri="{FF2B5EF4-FFF2-40B4-BE49-F238E27FC236}">
                <a16:creationId xmlns:a16="http://schemas.microsoft.com/office/drawing/2014/main" id="{C0E41355-24B7-8608-C800-9DFBE75828AD}"/>
              </a:ext>
            </a:extLst>
          </p:cNvPr>
          <p:cNvPicPr>
            <a:picLocks noGrp="1" noChangeAspect="1"/>
          </p:cNvPicPr>
          <p:nvPr>
            <p:ph idx="1"/>
          </p:nvPr>
        </p:nvPicPr>
        <p:blipFill>
          <a:blip r:embed="rId2"/>
          <a:stretch>
            <a:fillRect/>
          </a:stretch>
        </p:blipFill>
        <p:spPr>
          <a:xfrm>
            <a:off x="4805021" y="3658938"/>
            <a:ext cx="3278145" cy="2458609"/>
          </a:xfrm>
        </p:spPr>
      </p:pic>
      <p:sp>
        <p:nvSpPr>
          <p:cNvPr id="4" name="Slide Number Placeholder 3">
            <a:extLst>
              <a:ext uri="{FF2B5EF4-FFF2-40B4-BE49-F238E27FC236}">
                <a16:creationId xmlns:a16="http://schemas.microsoft.com/office/drawing/2014/main" id="{7B45DC90-CB1C-9FBF-7DF6-D3563187D3EA}"/>
              </a:ext>
            </a:extLst>
          </p:cNvPr>
          <p:cNvSpPr>
            <a:spLocks noGrp="1"/>
          </p:cNvSpPr>
          <p:nvPr>
            <p:ph type="sldNum" sz="quarter" idx="4"/>
          </p:nvPr>
        </p:nvSpPr>
        <p:spPr/>
        <p:txBody>
          <a:bodyPr/>
          <a:lstStyle/>
          <a:p>
            <a:fld id="{179A9A4E-4C82-4D44-9372-C31BB3818094}" type="slidenum">
              <a:rPr lang="en-US" smtClean="0"/>
              <a:pPr/>
              <a:t>26</a:t>
            </a:fld>
            <a:endParaRPr lang="en-US"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564800C3-8612-9024-D464-F85EC3ED84D3}"/>
              </a:ext>
            </a:extLst>
          </p:cNvPr>
          <p:cNvPicPr>
            <a:picLocks noChangeAspect="1"/>
          </p:cNvPicPr>
          <p:nvPr/>
        </p:nvPicPr>
        <p:blipFill>
          <a:blip r:embed="rId3"/>
          <a:stretch>
            <a:fillRect/>
          </a:stretch>
        </p:blipFill>
        <p:spPr>
          <a:xfrm>
            <a:off x="3245790" y="1772990"/>
            <a:ext cx="2514599" cy="1885949"/>
          </a:xfrm>
          <a:prstGeom prst="rect">
            <a:avLst/>
          </a:prstGeom>
        </p:spPr>
      </p:pic>
      <p:pic>
        <p:nvPicPr>
          <p:cNvPr id="10" name="Picture 9">
            <a:extLst>
              <a:ext uri="{FF2B5EF4-FFF2-40B4-BE49-F238E27FC236}">
                <a16:creationId xmlns:a16="http://schemas.microsoft.com/office/drawing/2014/main" id="{1D698783-6371-EC42-CE1D-9DF324475A1A}"/>
              </a:ext>
            </a:extLst>
          </p:cNvPr>
          <p:cNvPicPr>
            <a:picLocks noChangeAspect="1"/>
          </p:cNvPicPr>
          <p:nvPr/>
        </p:nvPicPr>
        <p:blipFill>
          <a:blip r:embed="rId4"/>
          <a:stretch>
            <a:fillRect/>
          </a:stretch>
        </p:blipFill>
        <p:spPr>
          <a:xfrm>
            <a:off x="1287626" y="3658938"/>
            <a:ext cx="2686970" cy="2015228"/>
          </a:xfrm>
          <a:prstGeom prst="rect">
            <a:avLst/>
          </a:prstGeom>
        </p:spPr>
      </p:pic>
      <p:pic>
        <p:nvPicPr>
          <p:cNvPr id="12" name="Picture 11">
            <a:extLst>
              <a:ext uri="{FF2B5EF4-FFF2-40B4-BE49-F238E27FC236}">
                <a16:creationId xmlns:a16="http://schemas.microsoft.com/office/drawing/2014/main" id="{EE6019DF-7486-DE3C-1367-E152A2CCBF50}"/>
              </a:ext>
            </a:extLst>
          </p:cNvPr>
          <p:cNvPicPr>
            <a:picLocks noChangeAspect="1"/>
          </p:cNvPicPr>
          <p:nvPr/>
        </p:nvPicPr>
        <p:blipFill>
          <a:blip r:embed="rId5"/>
          <a:stretch>
            <a:fillRect/>
          </a:stretch>
        </p:blipFill>
        <p:spPr>
          <a:xfrm>
            <a:off x="6034379" y="1844674"/>
            <a:ext cx="2696817" cy="2022613"/>
          </a:xfrm>
          <a:prstGeom prst="rect">
            <a:avLst/>
          </a:prstGeom>
        </p:spPr>
      </p:pic>
      <p:pic>
        <p:nvPicPr>
          <p:cNvPr id="14" name="Picture 13">
            <a:extLst>
              <a:ext uri="{FF2B5EF4-FFF2-40B4-BE49-F238E27FC236}">
                <a16:creationId xmlns:a16="http://schemas.microsoft.com/office/drawing/2014/main" id="{AD8266EC-3B79-3D51-743D-78FABAE73F28}"/>
              </a:ext>
            </a:extLst>
          </p:cNvPr>
          <p:cNvPicPr>
            <a:picLocks noChangeAspect="1"/>
          </p:cNvPicPr>
          <p:nvPr/>
        </p:nvPicPr>
        <p:blipFill>
          <a:blip r:embed="rId6"/>
          <a:stretch>
            <a:fillRect/>
          </a:stretch>
        </p:blipFill>
        <p:spPr>
          <a:xfrm>
            <a:off x="284830" y="1531692"/>
            <a:ext cx="2686970" cy="2015228"/>
          </a:xfrm>
          <a:prstGeom prst="rect">
            <a:avLst/>
          </a:prstGeom>
        </p:spPr>
      </p:pic>
    </p:spTree>
    <p:extLst>
      <p:ext uri="{BB962C8B-B14F-4D97-AF65-F5344CB8AC3E}">
        <p14:creationId xmlns:p14="http://schemas.microsoft.com/office/powerpoint/2010/main" val="27655397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962C9A-6DC5-3745-E000-E7FD4069AA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EAAE0BF-5A3D-96E4-D276-57962A4F0C2F}"/>
              </a:ext>
            </a:extLst>
          </p:cNvPr>
          <p:cNvSpPr>
            <a:spLocks noGrp="1"/>
          </p:cNvSpPr>
          <p:nvPr>
            <p:ph type="title"/>
          </p:nvPr>
        </p:nvSpPr>
        <p:spPr>
          <a:xfrm>
            <a:off x="457200" y="152400"/>
            <a:ext cx="7772400" cy="1143000"/>
          </a:xfrm>
        </p:spPr>
        <p:txBody>
          <a:bodyPr/>
          <a:lstStyle/>
          <a:p>
            <a:r>
              <a:rPr lang="en-US" dirty="0"/>
              <a:t>Key Findings </a:t>
            </a:r>
          </a:p>
        </p:txBody>
      </p:sp>
      <p:sp>
        <p:nvSpPr>
          <p:cNvPr id="7" name="Content Placeholder 6">
            <a:extLst>
              <a:ext uri="{FF2B5EF4-FFF2-40B4-BE49-F238E27FC236}">
                <a16:creationId xmlns:a16="http://schemas.microsoft.com/office/drawing/2014/main" id="{D4570963-4958-A9D4-DF88-36D5640A12BB}"/>
              </a:ext>
            </a:extLst>
          </p:cNvPr>
          <p:cNvSpPr>
            <a:spLocks noGrp="1"/>
          </p:cNvSpPr>
          <p:nvPr>
            <p:ph idx="1"/>
          </p:nvPr>
        </p:nvSpPr>
        <p:spPr>
          <a:xfrm>
            <a:off x="838200" y="1371600"/>
            <a:ext cx="7620000" cy="4343400"/>
          </a:xfrm>
        </p:spPr>
        <p:txBody>
          <a:bodyPr>
            <a:normAutofit fontScale="92500" lnSpcReduction="10000"/>
          </a:bodyPr>
          <a:lstStyle/>
          <a:p>
            <a:r>
              <a:rPr lang="en-US" b="1" dirty="0"/>
              <a:t>Model Performance Across Datasets</a:t>
            </a:r>
          </a:p>
          <a:p>
            <a:r>
              <a:rPr lang="en-US" dirty="0"/>
              <a:t>We evaluated </a:t>
            </a:r>
            <a:r>
              <a:rPr lang="en-US" b="1" dirty="0"/>
              <a:t>GCN</a:t>
            </a:r>
            <a:r>
              <a:rPr lang="en-US" dirty="0"/>
              <a:t>, </a:t>
            </a:r>
            <a:r>
              <a:rPr lang="en-US" b="1" dirty="0"/>
              <a:t>GIN</a:t>
            </a:r>
            <a:r>
              <a:rPr lang="en-US" dirty="0"/>
              <a:t>, </a:t>
            </a:r>
            <a:r>
              <a:rPr lang="en-US" b="1" dirty="0"/>
              <a:t>GAT</a:t>
            </a:r>
            <a:r>
              <a:rPr lang="en-US" dirty="0"/>
              <a:t>, </a:t>
            </a:r>
            <a:r>
              <a:rPr lang="en-US" b="1" dirty="0"/>
              <a:t>Random Forest</a:t>
            </a:r>
            <a:r>
              <a:rPr lang="en-US" dirty="0"/>
              <a:t>, and </a:t>
            </a:r>
            <a:r>
              <a:rPr lang="en-US" b="1" dirty="0"/>
              <a:t>MLP</a:t>
            </a:r>
            <a:r>
              <a:rPr lang="en-US" dirty="0"/>
              <a:t> on </a:t>
            </a:r>
            <a:r>
              <a:rPr lang="en-US" b="1" dirty="0"/>
              <a:t>Tox21</a:t>
            </a:r>
            <a:r>
              <a:rPr lang="en-US" dirty="0"/>
              <a:t>, </a:t>
            </a:r>
            <a:r>
              <a:rPr lang="en-US" b="1" dirty="0"/>
              <a:t>BBBP</a:t>
            </a:r>
            <a:r>
              <a:rPr lang="en-US" dirty="0"/>
              <a:t>, and </a:t>
            </a:r>
            <a:r>
              <a:rPr lang="en-US" b="1" dirty="0"/>
              <a:t>ESOL</a:t>
            </a:r>
            <a:r>
              <a:rPr lang="en-US" dirty="0"/>
              <a:t>.</a:t>
            </a:r>
          </a:p>
          <a:p>
            <a:r>
              <a:rPr lang="en-US" dirty="0"/>
              <a:t>Overall, </a:t>
            </a:r>
            <a:r>
              <a:rPr lang="en-US" b="1" dirty="0"/>
              <a:t>GAT performs the best</a:t>
            </a:r>
            <a:r>
              <a:rPr lang="en-US" dirty="0"/>
              <a:t>, especially in ESOL (regression).</a:t>
            </a:r>
          </a:p>
          <a:p>
            <a:r>
              <a:rPr lang="en-US" dirty="0"/>
              <a:t>Random Forest remains a </a:t>
            </a:r>
            <a:r>
              <a:rPr lang="en-US" b="1" dirty="0"/>
              <a:t>strong baseline</a:t>
            </a:r>
            <a:r>
              <a:rPr lang="en-US" dirty="0"/>
              <a:t> on small datasets like BBBP.</a:t>
            </a:r>
          </a:p>
          <a:p>
            <a:r>
              <a:rPr lang="en-US" dirty="0"/>
              <a:t>GCN tends to </a:t>
            </a:r>
            <a:r>
              <a:rPr lang="en-US" b="1" dirty="0"/>
              <a:t>underperform or overfit</a:t>
            </a:r>
            <a:r>
              <a:rPr lang="en-US" dirty="0"/>
              <a:t>, depending on dataset size.</a:t>
            </a:r>
          </a:p>
          <a:p>
            <a:r>
              <a:rPr lang="en-US" dirty="0"/>
              <a:t>GIN performs well on tasks requiring </a:t>
            </a:r>
            <a:r>
              <a:rPr lang="en-US" b="1" dirty="0"/>
              <a:t>fine structural discrimination</a:t>
            </a:r>
            <a:r>
              <a:rPr lang="en-US" dirty="0"/>
              <a:t> (e.g., Tox21).</a:t>
            </a:r>
          </a:p>
          <a:p>
            <a:endParaRPr lang="en-US" dirty="0"/>
          </a:p>
          <a:p>
            <a:endParaRPr lang="en-US" dirty="0"/>
          </a:p>
        </p:txBody>
      </p:sp>
      <p:sp>
        <p:nvSpPr>
          <p:cNvPr id="15" name="Slide Number Placeholder 4">
            <a:extLst>
              <a:ext uri="{FF2B5EF4-FFF2-40B4-BE49-F238E27FC236}">
                <a16:creationId xmlns:a16="http://schemas.microsoft.com/office/drawing/2014/main" id="{C89AE11C-C47A-DD5A-A28B-7637B6196977}"/>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27</a:t>
            </a:fld>
            <a:endParaRPr lang="en-US"/>
          </a:p>
        </p:txBody>
      </p:sp>
    </p:spTree>
    <p:extLst>
      <p:ext uri="{BB962C8B-B14F-4D97-AF65-F5344CB8AC3E}">
        <p14:creationId xmlns:p14="http://schemas.microsoft.com/office/powerpoint/2010/main" val="37818705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457200" y="152400"/>
            <a:ext cx="7772400" cy="1143000"/>
          </a:xfrm>
          <a:noFill/>
          <a:ln>
            <a:noFill/>
          </a:ln>
        </p:spPr>
        <p:txBody>
          <a:bodyPr>
            <a:normAutofit/>
          </a:bodyPr>
          <a:lstStyle/>
          <a:p>
            <a:r>
              <a:rPr lang="en-US" dirty="0"/>
              <a:t>Conclusion and Future Wo</a:t>
            </a:r>
            <a:r>
              <a:rPr lang="en-US" altLang="zh-CN" dirty="0"/>
              <a:t>rk</a:t>
            </a:r>
            <a:endParaRPr lang="en-US" dirty="0"/>
          </a:p>
        </p:txBody>
      </p:sp>
      <p:sp>
        <p:nvSpPr>
          <p:cNvPr id="4" name="Content Placeholder 3">
            <a:extLst>
              <a:ext uri="{FF2B5EF4-FFF2-40B4-BE49-F238E27FC236}">
                <a16:creationId xmlns:a16="http://schemas.microsoft.com/office/drawing/2014/main" id="{24229DB1-ED34-0242-839E-1AC9225909BE}"/>
              </a:ext>
            </a:extLst>
          </p:cNvPr>
          <p:cNvSpPr>
            <a:spLocks noGrp="1"/>
          </p:cNvSpPr>
          <p:nvPr>
            <p:ph idx="1"/>
          </p:nvPr>
        </p:nvSpPr>
        <p:spPr>
          <a:xfrm>
            <a:off x="685800" y="1295400"/>
            <a:ext cx="7772400" cy="4419600"/>
          </a:xfrm>
        </p:spPr>
        <p:txBody>
          <a:bodyPr/>
          <a:lstStyle/>
          <a:p>
            <a:pPr marL="0" indent="0">
              <a:buNone/>
            </a:pPr>
            <a:r>
              <a:rPr lang="en-US" sz="1900" b="1" dirty="0"/>
              <a:t>Are the results meet your expectations?</a:t>
            </a:r>
          </a:p>
          <a:p>
            <a:pPr marL="0" indent="0">
              <a:buNone/>
            </a:pPr>
            <a:r>
              <a:rPr lang="en-US" sz="1900" dirty="0"/>
              <a:t>    Yes, the project did meet our expectations</a:t>
            </a:r>
          </a:p>
          <a:p>
            <a:r>
              <a:rPr lang="en-GB" sz="1900" dirty="0"/>
              <a:t>Our GAT model cut the error by </a:t>
            </a:r>
            <a:r>
              <a:rPr lang="en-GB" sz="1900" b="1" dirty="0"/>
              <a:t>17%</a:t>
            </a:r>
            <a:r>
              <a:rPr lang="en-GB" sz="1900" dirty="0"/>
              <a:t> compared to Random Forest</a:t>
            </a:r>
          </a:p>
          <a:p>
            <a:r>
              <a:rPr lang="en-GB" sz="1900" dirty="0"/>
              <a:t>GNNs proved they understand continuous properties better than the baselines.</a:t>
            </a:r>
          </a:p>
          <a:p>
            <a:r>
              <a:rPr lang="en-GB" sz="1900" dirty="0"/>
              <a:t>Graph-based learning outperforms static fingerprints for physical property prediction.  </a:t>
            </a:r>
          </a:p>
          <a:p>
            <a:pPr marL="0" indent="0">
              <a:buNone/>
            </a:pPr>
            <a:endParaRPr lang="en-GB" sz="1900" dirty="0"/>
          </a:p>
          <a:p>
            <a:pPr marL="0" indent="0">
              <a:buNone/>
            </a:pPr>
            <a:r>
              <a:rPr lang="en-GB" sz="1900" b="1" dirty="0"/>
              <a:t>Future Work</a:t>
            </a:r>
          </a:p>
          <a:p>
            <a:r>
              <a:rPr lang="en-GB" sz="1900" dirty="0"/>
              <a:t>Extending benchmarks to </a:t>
            </a:r>
            <a:r>
              <a:rPr lang="en-GB" sz="1900" b="1" dirty="0"/>
              <a:t>HIV and Lipophilicity</a:t>
            </a:r>
            <a:r>
              <a:rPr lang="en-GB" sz="1900" dirty="0"/>
              <a:t> datasets.</a:t>
            </a:r>
          </a:p>
          <a:p>
            <a:r>
              <a:rPr lang="en-GB" sz="1900" dirty="0"/>
              <a:t>Reducing the </a:t>
            </a:r>
            <a:r>
              <a:rPr lang="en-GB" sz="1900" b="1" dirty="0"/>
              <a:t>$2.6 billion</a:t>
            </a:r>
            <a:r>
              <a:rPr lang="en-GB" sz="1900" dirty="0"/>
              <a:t> discovery cost via scalable, data-driven screening.</a:t>
            </a:r>
          </a:p>
          <a:p>
            <a:r>
              <a:rPr lang="en-GB" sz="1900" dirty="0"/>
              <a:t>Tackling data scarcity issues observed in the BBBP dataset.</a:t>
            </a:r>
            <a:endParaRPr lang="en-GB" sz="1900" b="1" dirty="0"/>
          </a:p>
          <a:p>
            <a:endParaRPr lang="en-US" sz="1900" dirty="0"/>
          </a:p>
        </p:txBody>
      </p:sp>
      <p:sp>
        <p:nvSpPr>
          <p:cNvPr id="6" name="Slide Number Placeholder 5"/>
          <p:cNvSpPr>
            <a:spLocks noGrp="1"/>
          </p:cNvSpPr>
          <p:nvPr>
            <p:ph type="sldNum" sz="quarter" idx="4"/>
          </p:nvPr>
        </p:nvSpPr>
        <p:spPr>
          <a:xfrm>
            <a:off x="6553200" y="5715000"/>
            <a:ext cx="2133600" cy="365125"/>
          </a:xfrm>
          <a:noFill/>
          <a:ln>
            <a:noFill/>
          </a:ln>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28</a:t>
            </a:fld>
            <a:endParaRPr lang="en-US"/>
          </a:p>
        </p:txBody>
      </p:sp>
    </p:spTree>
    <p:extLst>
      <p:ext uri="{BB962C8B-B14F-4D97-AF65-F5344CB8AC3E}">
        <p14:creationId xmlns:p14="http://schemas.microsoft.com/office/powerpoint/2010/main" val="26695368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7BBB4A-2963-3DD6-F48D-70FF583021B3}"/>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59927978-BDFF-2227-0AFF-48D70A6F30B9}"/>
              </a:ext>
            </a:extLst>
          </p:cNvPr>
          <p:cNvSpPr>
            <a:spLocks noGrp="1"/>
          </p:cNvSpPr>
          <p:nvPr>
            <p:ph type="title"/>
          </p:nvPr>
        </p:nvSpPr>
        <p:spPr>
          <a:xfrm>
            <a:off x="457200" y="152400"/>
            <a:ext cx="7772400" cy="1143000"/>
          </a:xfrm>
          <a:noFill/>
          <a:ln>
            <a:noFill/>
          </a:ln>
        </p:spPr>
        <p:txBody>
          <a:bodyPr>
            <a:normAutofit/>
          </a:bodyPr>
          <a:lstStyle/>
          <a:p>
            <a:r>
              <a:rPr lang="en-US" dirty="0"/>
              <a:t>References</a:t>
            </a:r>
          </a:p>
        </p:txBody>
      </p:sp>
      <p:sp>
        <p:nvSpPr>
          <p:cNvPr id="4" name="Content Placeholder 3">
            <a:extLst>
              <a:ext uri="{FF2B5EF4-FFF2-40B4-BE49-F238E27FC236}">
                <a16:creationId xmlns:a16="http://schemas.microsoft.com/office/drawing/2014/main" id="{9884C6FE-788C-0872-7983-25CB313FBFFA}"/>
              </a:ext>
            </a:extLst>
          </p:cNvPr>
          <p:cNvSpPr>
            <a:spLocks noGrp="1"/>
          </p:cNvSpPr>
          <p:nvPr>
            <p:ph idx="1"/>
          </p:nvPr>
        </p:nvSpPr>
        <p:spPr>
          <a:xfrm>
            <a:off x="609600" y="1066800"/>
            <a:ext cx="7620000" cy="4343400"/>
          </a:xfrm>
        </p:spPr>
        <p:txBody>
          <a:bodyPr/>
          <a:lstStyle/>
          <a:p>
            <a:r>
              <a:rPr lang="en-US" sz="1100" b="1" dirty="0"/>
              <a:t>[1]</a:t>
            </a:r>
            <a:r>
              <a:rPr lang="en-US" sz="1100" dirty="0"/>
              <a:t> Fang, Z., Zhang, X., Zhao, A., Li, X., Chen, H., &amp; Li, J. (2025). </a:t>
            </a:r>
            <a:r>
              <a:rPr lang="en-US" sz="1100" i="1" dirty="0"/>
              <a:t>Recent developments in GNNs for drug discovery.</a:t>
            </a:r>
            <a:r>
              <a:rPr lang="en-US" sz="1100" dirty="0"/>
              <a:t> </a:t>
            </a:r>
            <a:r>
              <a:rPr lang="en-US" sz="1100" dirty="0" err="1"/>
              <a:t>arXiv</a:t>
            </a:r>
            <a:r>
              <a:rPr lang="en-US" sz="1100" dirty="0"/>
              <a:t> preprint </a:t>
            </a:r>
            <a:r>
              <a:rPr lang="en-US" sz="1100" b="1" dirty="0"/>
              <a:t>arXiv:2506.01302</a:t>
            </a:r>
            <a:r>
              <a:rPr lang="en-US" sz="1100" dirty="0"/>
              <a:t>. </a:t>
            </a:r>
            <a:r>
              <a:rPr lang="en-US" sz="1100" dirty="0">
                <a:hlinkClick r:id="rId3"/>
              </a:rPr>
              <a:t>https://arxiv.org/abs/2506.01302</a:t>
            </a:r>
            <a:endParaRPr lang="en-US" sz="1100" dirty="0"/>
          </a:p>
          <a:p>
            <a:r>
              <a:rPr lang="en-US" sz="1100" b="1" dirty="0"/>
              <a:t>[2]</a:t>
            </a:r>
            <a:r>
              <a:rPr lang="en-US" sz="1100" dirty="0"/>
              <a:t> Yao, R., Shen, Z., Xu, X., Ling, G., Xiang, R., Song, T., Zhai, F., &amp; Zhai, Y. (2024). </a:t>
            </a:r>
            <a:r>
              <a:rPr lang="en-US" sz="1100" i="1" dirty="0"/>
              <a:t>Knowledge mapping of graph neural networks for drug discovery: A bibliometric and visualized analysis.</a:t>
            </a:r>
            <a:r>
              <a:rPr lang="en-US" sz="1100" dirty="0"/>
              <a:t> </a:t>
            </a:r>
            <a:r>
              <a:rPr lang="en-US" sz="1100" i="1" dirty="0"/>
              <a:t>Frontiers in Pharmacology, 15</a:t>
            </a:r>
            <a:r>
              <a:rPr lang="en-US" sz="1100" dirty="0"/>
              <a:t>, 1393415. </a:t>
            </a:r>
            <a:r>
              <a:rPr lang="en-US" sz="1100" dirty="0">
                <a:hlinkClick r:id="rId4"/>
              </a:rPr>
              <a:t>https://doi.org/10.3389/fphar.2024.1393415</a:t>
            </a:r>
            <a:endParaRPr lang="en-US" sz="1100" dirty="0"/>
          </a:p>
          <a:p>
            <a:r>
              <a:rPr lang="en-US" sz="1100" b="1" dirty="0"/>
              <a:t>[3]</a:t>
            </a:r>
            <a:r>
              <a:rPr lang="en-US" sz="1100" dirty="0"/>
              <a:t> </a:t>
            </a:r>
            <a:r>
              <a:rPr lang="en-US" sz="1100" dirty="0" err="1"/>
              <a:t>Besharatifard</a:t>
            </a:r>
            <a:r>
              <a:rPr lang="en-US" sz="1100" dirty="0"/>
              <a:t>, M., &amp; Vafaee, F. (2024). </a:t>
            </a:r>
            <a:r>
              <a:rPr lang="en-US" sz="1100" i="1" dirty="0"/>
              <a:t>A review on graph neural networks for predicting synergistic drug combinations.</a:t>
            </a:r>
            <a:r>
              <a:rPr lang="en-US" sz="1100" dirty="0"/>
              <a:t> </a:t>
            </a:r>
            <a:r>
              <a:rPr lang="en-US" sz="1100" i="1" dirty="0"/>
              <a:t>Artificial Intelligence Review, 57</a:t>
            </a:r>
            <a:r>
              <a:rPr lang="en-US" sz="1100" dirty="0"/>
              <a:t>, 49. </a:t>
            </a:r>
            <a:r>
              <a:rPr lang="en-US" sz="1100" dirty="0">
                <a:hlinkClick r:id="rId5"/>
              </a:rPr>
              <a:t>https://doi.org/10.1007/s10462-023-10669-z</a:t>
            </a:r>
            <a:endParaRPr lang="en-US" sz="1100" dirty="0"/>
          </a:p>
          <a:p>
            <a:r>
              <a:rPr lang="en-US" sz="1100" b="1" dirty="0"/>
              <a:t>[4]</a:t>
            </a:r>
            <a:r>
              <a:rPr lang="en-US" sz="1100" dirty="0"/>
              <a:t> Wu, Z., Ramsundar, B., Feinberg, E. N., Gomes, J., Geniesse, C., Pappu, A. S., </a:t>
            </a:r>
            <a:r>
              <a:rPr lang="en-US" sz="1100" dirty="0" err="1"/>
              <a:t>Leswing</a:t>
            </a:r>
            <a:r>
              <a:rPr lang="en-US" sz="1100" dirty="0"/>
              <a:t>, K., &amp; Pande, V. (2018). </a:t>
            </a:r>
            <a:r>
              <a:rPr lang="en-US" sz="1100" i="1" dirty="0" err="1"/>
              <a:t>MoleculeNet</a:t>
            </a:r>
            <a:r>
              <a:rPr lang="en-US" sz="1100" i="1" dirty="0"/>
              <a:t>: A benchmark for molecular machine learning.</a:t>
            </a:r>
            <a:r>
              <a:rPr lang="en-US" sz="1100" dirty="0"/>
              <a:t> </a:t>
            </a:r>
            <a:r>
              <a:rPr lang="en-US" sz="1100" i="1" dirty="0"/>
              <a:t>Chemical Science, 9</a:t>
            </a:r>
            <a:r>
              <a:rPr lang="en-US" sz="1100" dirty="0"/>
              <a:t>(2), 513–530. </a:t>
            </a:r>
            <a:r>
              <a:rPr lang="en-US" sz="1100" dirty="0">
                <a:hlinkClick r:id="rId6"/>
              </a:rPr>
              <a:t>https://doi.org/10.1039/C7SC02664A</a:t>
            </a:r>
            <a:endParaRPr lang="en-US" sz="1100" dirty="0"/>
          </a:p>
          <a:p>
            <a:r>
              <a:rPr lang="en-US" sz="1100" b="1" dirty="0"/>
              <a:t>[5]</a:t>
            </a:r>
            <a:r>
              <a:rPr lang="en-US" sz="1100" dirty="0"/>
              <a:t> </a:t>
            </a:r>
            <a:r>
              <a:rPr lang="en-US" sz="1100" dirty="0" err="1"/>
              <a:t>Altae</a:t>
            </a:r>
            <a:r>
              <a:rPr lang="en-US" sz="1100" dirty="0"/>
              <a:t>-Tran, H., Ramsundar, B., Pappu, A. S., &amp; Pande, V. (2017). </a:t>
            </a:r>
            <a:r>
              <a:rPr lang="en-US" sz="1100" i="1" dirty="0"/>
              <a:t>Low data drug discovery with one-shot learning.</a:t>
            </a:r>
            <a:r>
              <a:rPr lang="en-US" sz="1100" dirty="0"/>
              <a:t> </a:t>
            </a:r>
            <a:r>
              <a:rPr lang="en-US" sz="1100" i="1" dirty="0"/>
              <a:t>ACS Central Science, 3</a:t>
            </a:r>
            <a:r>
              <a:rPr lang="en-US" sz="1100" dirty="0"/>
              <a:t>(4), 283–293. </a:t>
            </a:r>
            <a:r>
              <a:rPr lang="en-US" sz="1100" dirty="0">
                <a:hlinkClick r:id="rId7"/>
              </a:rPr>
              <a:t>https://doi.org/10.1021/acscentsci.6b00367</a:t>
            </a:r>
            <a:endParaRPr lang="en-US" sz="1100" dirty="0"/>
          </a:p>
          <a:p>
            <a:r>
              <a:rPr lang="en-US" sz="1100" b="1" dirty="0"/>
              <a:t>[6]</a:t>
            </a:r>
            <a:r>
              <a:rPr lang="en-US" sz="1100" dirty="0"/>
              <a:t> Stokes, J. M., Yang, K., Swanson, K., Jin, W., Cubillos-Ruiz, A., </a:t>
            </a:r>
            <a:r>
              <a:rPr lang="en-US" sz="1100" dirty="0" err="1"/>
              <a:t>Donghia</a:t>
            </a:r>
            <a:r>
              <a:rPr lang="en-US" sz="1100" dirty="0"/>
              <a:t>, N. M., MacNair, C. R., French, S., Carfrae, L. A., Bloom-Ackermann, Z., </a:t>
            </a:r>
            <a:r>
              <a:rPr lang="en-US" sz="1100" i="1" dirty="0"/>
              <a:t>et al.</a:t>
            </a:r>
            <a:r>
              <a:rPr lang="en-US" sz="1100" dirty="0"/>
              <a:t> (2020). </a:t>
            </a:r>
            <a:r>
              <a:rPr lang="en-US" sz="1100" i="1" dirty="0"/>
              <a:t>A deep learning approach to antibiotic discovery.</a:t>
            </a:r>
            <a:r>
              <a:rPr lang="en-US" sz="1100" dirty="0"/>
              <a:t> </a:t>
            </a:r>
            <a:r>
              <a:rPr lang="en-US" sz="1100" i="1" dirty="0"/>
              <a:t>Cell, 180</a:t>
            </a:r>
            <a:r>
              <a:rPr lang="en-US" sz="1100" dirty="0"/>
              <a:t>(4), 688–702.e13. </a:t>
            </a:r>
            <a:r>
              <a:rPr lang="en-US" sz="1100" dirty="0">
                <a:hlinkClick r:id="rId8"/>
              </a:rPr>
              <a:t>https://doi.org/10.1016/j.cell.2020.01.021</a:t>
            </a:r>
            <a:endParaRPr lang="en-US" sz="1100" dirty="0"/>
          </a:p>
          <a:p>
            <a:r>
              <a:rPr lang="en-US" sz="1100" b="1" dirty="0"/>
              <a:t>[7]</a:t>
            </a:r>
            <a:r>
              <a:rPr lang="en-US" sz="1100" dirty="0"/>
              <a:t> Zhou, J., Cui, G., Hu, S., Zhang, Z., Yang, C., Liu, Z., Wang, L., Li, C., Sun, M., &amp; Song, C. (2020). </a:t>
            </a:r>
            <a:r>
              <a:rPr lang="en-US" sz="1100" i="1" dirty="0"/>
              <a:t>Graph neural networks: A review of methods and applications.</a:t>
            </a:r>
            <a:r>
              <a:rPr lang="en-US" sz="1100" dirty="0"/>
              <a:t> </a:t>
            </a:r>
            <a:r>
              <a:rPr lang="en-US" sz="1100" i="1" dirty="0"/>
              <a:t>AI Open, 1</a:t>
            </a:r>
            <a:r>
              <a:rPr lang="en-US" sz="1100" dirty="0"/>
              <a:t>, 57–81. </a:t>
            </a:r>
            <a:r>
              <a:rPr lang="en-US" sz="1100" dirty="0">
                <a:hlinkClick r:id="rId9"/>
              </a:rPr>
              <a:t>https://doi.org/10.1016/j.aiopen.2021.01.001</a:t>
            </a:r>
            <a:endParaRPr lang="en-US" sz="1100" dirty="0"/>
          </a:p>
          <a:p>
            <a:r>
              <a:rPr lang="en-US" sz="1100" b="1" dirty="0"/>
              <a:t>[8]</a:t>
            </a:r>
            <a:r>
              <a:rPr lang="en-US" sz="1100" dirty="0"/>
              <a:t> Kipf, T. N., &amp; Welling, M. (2017). </a:t>
            </a:r>
            <a:r>
              <a:rPr lang="en-US" sz="1100" i="1" dirty="0"/>
              <a:t>Semi-supervised classification with graph convolutional networks.</a:t>
            </a:r>
            <a:r>
              <a:rPr lang="en-US" sz="1100" dirty="0"/>
              <a:t> International Conference on Learning Representations (ICLR). </a:t>
            </a:r>
            <a:r>
              <a:rPr lang="en-US" sz="1100" dirty="0">
                <a:hlinkClick r:id="rId10"/>
              </a:rPr>
              <a:t>https://arxiv.org/abs/1609.02907</a:t>
            </a:r>
            <a:endParaRPr lang="en-US" sz="1100" dirty="0"/>
          </a:p>
          <a:p>
            <a:r>
              <a:rPr lang="en-US" sz="1100" b="1" dirty="0"/>
              <a:t>[9]</a:t>
            </a:r>
            <a:r>
              <a:rPr lang="en-US" sz="1100" dirty="0"/>
              <a:t> Xu, K., Hu, W., Leskovec, J., &amp; </a:t>
            </a:r>
            <a:r>
              <a:rPr lang="en-US" sz="1100" dirty="0" err="1"/>
              <a:t>Jegelka</a:t>
            </a:r>
            <a:r>
              <a:rPr lang="en-US" sz="1100" dirty="0"/>
              <a:t>, S. (2019). </a:t>
            </a:r>
            <a:r>
              <a:rPr lang="en-US" sz="1100" i="1" dirty="0"/>
              <a:t>How powerful are graph neural networks?</a:t>
            </a:r>
            <a:r>
              <a:rPr lang="en-US" sz="1100" dirty="0"/>
              <a:t> International Conference on Learning Representations (ICLR). </a:t>
            </a:r>
            <a:r>
              <a:rPr lang="en-US" sz="1100" dirty="0">
                <a:hlinkClick r:id="rId11"/>
              </a:rPr>
              <a:t>https://arxiv.org/abs/1810.00826</a:t>
            </a:r>
            <a:endParaRPr lang="en-US" sz="1100" dirty="0"/>
          </a:p>
          <a:p>
            <a:r>
              <a:rPr lang="en-US" sz="1100" b="1" dirty="0"/>
              <a:t>[10]</a:t>
            </a:r>
            <a:r>
              <a:rPr lang="en-US" sz="1100" dirty="0"/>
              <a:t> </a:t>
            </a:r>
            <a:r>
              <a:rPr lang="en-US" sz="1100" dirty="0" err="1"/>
              <a:t>Veličković</a:t>
            </a:r>
            <a:r>
              <a:rPr lang="en-US" sz="1100" dirty="0"/>
              <a:t>, P., </a:t>
            </a:r>
            <a:r>
              <a:rPr lang="en-US" sz="1100" dirty="0" err="1"/>
              <a:t>Cucurull</a:t>
            </a:r>
            <a:r>
              <a:rPr lang="en-US" sz="1100" dirty="0"/>
              <a:t>, G., Casanova, A., Romero, A., Liò, P., &amp; Bengio, Y. (2018). </a:t>
            </a:r>
            <a:r>
              <a:rPr lang="en-US" sz="1100" i="1" dirty="0"/>
              <a:t>Graph attention networks.</a:t>
            </a:r>
            <a:r>
              <a:rPr lang="en-US" sz="1100" dirty="0"/>
              <a:t> International Conference on Learning Representations (ICLR). </a:t>
            </a:r>
            <a:r>
              <a:rPr lang="en-US" sz="1100" dirty="0">
                <a:hlinkClick r:id="rId12"/>
              </a:rPr>
              <a:t>https://arxiv.org/abs/1710.10903</a:t>
            </a:r>
            <a:endParaRPr lang="en-US" sz="1100" dirty="0"/>
          </a:p>
        </p:txBody>
      </p:sp>
      <p:sp>
        <p:nvSpPr>
          <p:cNvPr id="6" name="Slide Number Placeholder 5">
            <a:extLst>
              <a:ext uri="{FF2B5EF4-FFF2-40B4-BE49-F238E27FC236}">
                <a16:creationId xmlns:a16="http://schemas.microsoft.com/office/drawing/2014/main" id="{6755C064-5167-5583-DC46-75FB70BD618C}"/>
              </a:ext>
            </a:extLst>
          </p:cNvPr>
          <p:cNvSpPr>
            <a:spLocks noGrp="1"/>
          </p:cNvSpPr>
          <p:nvPr>
            <p:ph type="sldNum" sz="quarter" idx="4"/>
          </p:nvPr>
        </p:nvSpPr>
        <p:spPr>
          <a:xfrm>
            <a:off x="6553200" y="5715000"/>
            <a:ext cx="2133600" cy="365125"/>
          </a:xfrm>
          <a:noFill/>
          <a:ln>
            <a:noFill/>
          </a:ln>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29</a:t>
            </a:fld>
            <a:endParaRPr lang="en-US" dirty="0"/>
          </a:p>
        </p:txBody>
      </p:sp>
    </p:spTree>
    <p:extLst>
      <p:ext uri="{BB962C8B-B14F-4D97-AF65-F5344CB8AC3E}">
        <p14:creationId xmlns:p14="http://schemas.microsoft.com/office/powerpoint/2010/main" val="586311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DD905CE-2A3D-81D2-DA2F-B5A3D4AF04A4}"/>
              </a:ext>
            </a:extLst>
          </p:cNvPr>
          <p:cNvSpPr>
            <a:spLocks noGrp="1"/>
          </p:cNvSpPr>
          <p:nvPr>
            <p:ph type="title"/>
          </p:nvPr>
        </p:nvSpPr>
        <p:spPr>
          <a:xfrm>
            <a:off x="457200" y="152400"/>
            <a:ext cx="7772400" cy="1143000"/>
          </a:xfrm>
        </p:spPr>
        <p:txBody>
          <a:bodyPr/>
          <a:lstStyle/>
          <a:p>
            <a:r>
              <a:rPr lang="en-US" dirty="0"/>
              <a:t>Graph Structured Data </a:t>
            </a:r>
          </a:p>
        </p:txBody>
      </p:sp>
      <p:pic>
        <p:nvPicPr>
          <p:cNvPr id="4" name="Picture 3" descr="A diagram of a brain&#10;&#10;AI-generated content may be incorrect.">
            <a:extLst>
              <a:ext uri="{FF2B5EF4-FFF2-40B4-BE49-F238E27FC236}">
                <a16:creationId xmlns:a16="http://schemas.microsoft.com/office/drawing/2014/main" id="{06470155-63DE-39C6-6733-1BE40238DF05}"/>
              </a:ext>
            </a:extLst>
          </p:cNvPr>
          <p:cNvPicPr>
            <a:picLocks noChangeAspect="1"/>
          </p:cNvPicPr>
          <p:nvPr/>
        </p:nvPicPr>
        <p:blipFill>
          <a:blip r:embed="rId3"/>
          <a:stretch>
            <a:fillRect/>
          </a:stretch>
        </p:blipFill>
        <p:spPr>
          <a:xfrm>
            <a:off x="457200" y="1219200"/>
            <a:ext cx="8623611" cy="4419600"/>
          </a:xfrm>
          <a:prstGeom prst="rect">
            <a:avLst/>
          </a:prstGeom>
          <a:noFill/>
        </p:spPr>
      </p:pic>
      <p:sp>
        <p:nvSpPr>
          <p:cNvPr id="2" name="Slide Number Placeholder 1">
            <a:extLst>
              <a:ext uri="{FF2B5EF4-FFF2-40B4-BE49-F238E27FC236}">
                <a16:creationId xmlns:a16="http://schemas.microsoft.com/office/drawing/2014/main" id="{A8CE54E6-3EDC-8533-C676-4B7004C6EB94}"/>
              </a:ext>
            </a:extLst>
          </p:cNvPr>
          <p:cNvSpPr>
            <a:spLocks noGrp="1"/>
          </p:cNvSpPr>
          <p:nvPr>
            <p:ph type="sldNum" sz="quarter" idx="4"/>
          </p:nvPr>
        </p:nvSpPr>
        <p:spPr>
          <a:xfrm>
            <a:off x="6553200" y="5715000"/>
            <a:ext cx="2133600" cy="365125"/>
          </a:xfrm>
        </p:spPr>
        <p:txBody>
          <a:bodyPr anchor="ctr">
            <a:normAutofit/>
          </a:bodyPr>
          <a:lstStyle/>
          <a:p>
            <a:pPr>
              <a:spcAft>
                <a:spcPts val="600"/>
              </a:spcAft>
            </a:pPr>
            <a:fld id="{179A9A4E-4C82-4D44-9372-C31BB3818094}" type="slidenum">
              <a:rPr lang="en-US" smtClean="0"/>
              <a:pPr>
                <a:spcAft>
                  <a:spcPts val="600"/>
                </a:spcAft>
              </a:pPr>
              <a:t>3</a:t>
            </a:fld>
            <a:endParaRPr lang="en-US"/>
          </a:p>
        </p:txBody>
      </p:sp>
      <p:sp>
        <p:nvSpPr>
          <p:cNvPr id="5" name="TextBox 4">
            <a:extLst>
              <a:ext uri="{FF2B5EF4-FFF2-40B4-BE49-F238E27FC236}">
                <a16:creationId xmlns:a16="http://schemas.microsoft.com/office/drawing/2014/main" id="{A269C627-D770-4B27-3920-A61EE43D3337}"/>
              </a:ext>
            </a:extLst>
          </p:cNvPr>
          <p:cNvSpPr txBox="1"/>
          <p:nvPr/>
        </p:nvSpPr>
        <p:spPr>
          <a:xfrm>
            <a:off x="65109" y="5897562"/>
            <a:ext cx="5051383" cy="230832"/>
          </a:xfrm>
          <a:prstGeom prst="rect">
            <a:avLst/>
          </a:prstGeom>
          <a:noFill/>
        </p:spPr>
        <p:txBody>
          <a:bodyPr wrap="none" rtlCol="0">
            <a:spAutoFit/>
          </a:bodyPr>
          <a:lstStyle/>
          <a:p>
            <a:r>
              <a:rPr lang="en-US" sz="900" dirty="0"/>
              <a:t>Image source : https://</a:t>
            </a:r>
            <a:r>
              <a:rPr lang="en-US" sz="900" dirty="0" err="1"/>
              <a:t>hal.cse.msu.edu</a:t>
            </a:r>
            <a:r>
              <a:rPr lang="en-US" sz="900" dirty="0"/>
              <a:t>/teaching/2024-spring-deep-learning/16-graph-neural-networks/#/1</a:t>
            </a:r>
          </a:p>
        </p:txBody>
      </p:sp>
    </p:spTree>
    <p:extLst>
      <p:ext uri="{BB962C8B-B14F-4D97-AF65-F5344CB8AC3E}">
        <p14:creationId xmlns:p14="http://schemas.microsoft.com/office/powerpoint/2010/main" val="29665570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377632-57E7-300E-E8FE-809FC6DE1083}"/>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A91BAE22-C079-54C5-2C80-82F3CF272DF0}"/>
              </a:ext>
            </a:extLst>
          </p:cNvPr>
          <p:cNvSpPr>
            <a:spLocks noGrp="1"/>
          </p:cNvSpPr>
          <p:nvPr>
            <p:ph type="title"/>
          </p:nvPr>
        </p:nvSpPr>
        <p:spPr>
          <a:xfrm>
            <a:off x="1066800" y="609600"/>
            <a:ext cx="7315200" cy="1143000"/>
          </a:xfrm>
          <a:noFill/>
          <a:ln>
            <a:noFill/>
          </a:ln>
        </p:spPr>
        <p:txBody>
          <a:bodyPr>
            <a:normAutofit/>
          </a:bodyPr>
          <a:lstStyle/>
          <a:p>
            <a:r>
              <a:rPr lang="en-US" dirty="0"/>
              <a:t>Project Link	</a:t>
            </a:r>
          </a:p>
        </p:txBody>
      </p:sp>
      <p:sp>
        <p:nvSpPr>
          <p:cNvPr id="4" name="Content Placeholder 3">
            <a:extLst>
              <a:ext uri="{FF2B5EF4-FFF2-40B4-BE49-F238E27FC236}">
                <a16:creationId xmlns:a16="http://schemas.microsoft.com/office/drawing/2014/main" id="{0DC3AF01-0CA2-C6E3-8B2A-C4B633084432}"/>
              </a:ext>
            </a:extLst>
          </p:cNvPr>
          <p:cNvSpPr>
            <a:spLocks noGrp="1"/>
          </p:cNvSpPr>
          <p:nvPr>
            <p:ph idx="1"/>
          </p:nvPr>
        </p:nvSpPr>
        <p:spPr>
          <a:xfrm>
            <a:off x="762000" y="1981200"/>
            <a:ext cx="7620000" cy="685800"/>
          </a:xfrm>
        </p:spPr>
        <p:txBody>
          <a:bodyPr/>
          <a:lstStyle/>
          <a:p>
            <a:r>
              <a:rPr lang="en-US" sz="2000" dirty="0"/>
              <a:t>https://</a:t>
            </a:r>
            <a:r>
              <a:rPr lang="en-US" sz="2000" dirty="0" err="1"/>
              <a:t>github.com</a:t>
            </a:r>
            <a:r>
              <a:rPr lang="en-US" sz="2000" dirty="0"/>
              <a:t>/toraljoshi27/</a:t>
            </a:r>
            <a:r>
              <a:rPr lang="en-US" sz="2000" dirty="0" err="1"/>
              <a:t>GNN_drug_discovery</a:t>
            </a:r>
            <a:endParaRPr lang="en-US" sz="2000" dirty="0"/>
          </a:p>
        </p:txBody>
      </p:sp>
      <p:sp>
        <p:nvSpPr>
          <p:cNvPr id="6" name="Slide Number Placeholder 5">
            <a:extLst>
              <a:ext uri="{FF2B5EF4-FFF2-40B4-BE49-F238E27FC236}">
                <a16:creationId xmlns:a16="http://schemas.microsoft.com/office/drawing/2014/main" id="{75E91161-B38A-1915-538C-2EA45A43F219}"/>
              </a:ext>
            </a:extLst>
          </p:cNvPr>
          <p:cNvSpPr>
            <a:spLocks noGrp="1"/>
          </p:cNvSpPr>
          <p:nvPr>
            <p:ph type="sldNum" sz="quarter" idx="4"/>
          </p:nvPr>
        </p:nvSpPr>
        <p:spPr>
          <a:xfrm>
            <a:off x="6553200" y="5715000"/>
            <a:ext cx="2133600" cy="365125"/>
          </a:xfrm>
          <a:noFill/>
          <a:ln>
            <a:noFill/>
          </a:ln>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30</a:t>
            </a:fld>
            <a:endParaRPr lang="en-US" dirty="0"/>
          </a:p>
        </p:txBody>
      </p:sp>
    </p:spTree>
    <p:extLst>
      <p:ext uri="{BB962C8B-B14F-4D97-AF65-F5344CB8AC3E}">
        <p14:creationId xmlns:p14="http://schemas.microsoft.com/office/powerpoint/2010/main" val="13419797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56860F-03C7-C13C-A072-85085BFAF03B}"/>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5417A51C-9D9D-4C2A-ACB4-FC7C93909B6A}"/>
              </a:ext>
            </a:extLst>
          </p:cNvPr>
          <p:cNvSpPr>
            <a:spLocks noGrp="1"/>
          </p:cNvSpPr>
          <p:nvPr>
            <p:ph type="title"/>
          </p:nvPr>
        </p:nvSpPr>
        <p:spPr>
          <a:xfrm>
            <a:off x="1066800" y="2590800"/>
            <a:ext cx="7315200" cy="1143000"/>
          </a:xfrm>
          <a:noFill/>
          <a:ln>
            <a:noFill/>
          </a:ln>
        </p:spPr>
        <p:txBody>
          <a:bodyPr>
            <a:normAutofit/>
          </a:bodyPr>
          <a:lstStyle/>
          <a:p>
            <a:pPr algn="ctr"/>
            <a:r>
              <a:rPr lang="en-US" sz="4800" b="1" dirty="0"/>
              <a:t>THANK YOU	</a:t>
            </a:r>
          </a:p>
        </p:txBody>
      </p:sp>
      <p:sp>
        <p:nvSpPr>
          <p:cNvPr id="6" name="Slide Number Placeholder 5">
            <a:extLst>
              <a:ext uri="{FF2B5EF4-FFF2-40B4-BE49-F238E27FC236}">
                <a16:creationId xmlns:a16="http://schemas.microsoft.com/office/drawing/2014/main" id="{FBF84673-6903-802A-776E-334AACF3A738}"/>
              </a:ext>
            </a:extLst>
          </p:cNvPr>
          <p:cNvSpPr>
            <a:spLocks noGrp="1"/>
          </p:cNvSpPr>
          <p:nvPr>
            <p:ph type="sldNum" sz="quarter" idx="4"/>
          </p:nvPr>
        </p:nvSpPr>
        <p:spPr>
          <a:xfrm>
            <a:off x="6553200" y="5715000"/>
            <a:ext cx="2133600" cy="365125"/>
          </a:xfrm>
          <a:noFill/>
          <a:ln>
            <a:noFill/>
          </a:ln>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31</a:t>
            </a:fld>
            <a:endParaRPr lang="en-US" dirty="0"/>
          </a:p>
        </p:txBody>
      </p:sp>
    </p:spTree>
    <p:extLst>
      <p:ext uri="{BB962C8B-B14F-4D97-AF65-F5344CB8AC3E}">
        <p14:creationId xmlns:p14="http://schemas.microsoft.com/office/powerpoint/2010/main" val="1041681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DDE418-3658-8124-FC04-815A4A8A81B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76E6C1-FFFD-5A26-571A-791E582E8E3A}"/>
              </a:ext>
            </a:extLst>
          </p:cNvPr>
          <p:cNvSpPr>
            <a:spLocks noGrp="1"/>
          </p:cNvSpPr>
          <p:nvPr>
            <p:ph type="title"/>
          </p:nvPr>
        </p:nvSpPr>
        <p:spPr>
          <a:xfrm>
            <a:off x="457200" y="152400"/>
            <a:ext cx="7772400" cy="1143000"/>
          </a:xfrm>
        </p:spPr>
        <p:txBody>
          <a:bodyPr wrap="square" anchor="ctr">
            <a:normAutofit/>
          </a:bodyPr>
          <a:lstStyle/>
          <a:p>
            <a:r>
              <a:rPr lang="en-US" dirty="0"/>
              <a:t>GNN</a:t>
            </a:r>
          </a:p>
        </p:txBody>
      </p:sp>
      <p:pic>
        <p:nvPicPr>
          <p:cNvPr id="9" name="Picture 8" descr="A diagram of mails and letters&#10;&#10;AI-generated content may be incorrect.">
            <a:extLst>
              <a:ext uri="{FF2B5EF4-FFF2-40B4-BE49-F238E27FC236}">
                <a16:creationId xmlns:a16="http://schemas.microsoft.com/office/drawing/2014/main" id="{DCBC5537-6C01-AC28-4752-622150730E02}"/>
              </a:ext>
            </a:extLst>
          </p:cNvPr>
          <p:cNvPicPr>
            <a:picLocks noChangeAspect="1"/>
          </p:cNvPicPr>
          <p:nvPr/>
        </p:nvPicPr>
        <p:blipFill>
          <a:blip r:embed="rId3"/>
          <a:stretch>
            <a:fillRect/>
          </a:stretch>
        </p:blipFill>
        <p:spPr>
          <a:xfrm>
            <a:off x="228600" y="1828800"/>
            <a:ext cx="4508016" cy="2362200"/>
          </a:xfrm>
          <a:prstGeom prst="rect">
            <a:avLst/>
          </a:prstGeom>
          <a:noFill/>
        </p:spPr>
      </p:pic>
      <p:sp>
        <p:nvSpPr>
          <p:cNvPr id="3" name="Content Placeholder 2">
            <a:extLst>
              <a:ext uri="{FF2B5EF4-FFF2-40B4-BE49-F238E27FC236}">
                <a16:creationId xmlns:a16="http://schemas.microsoft.com/office/drawing/2014/main" id="{FC296072-683D-9D8B-4328-887F0A019680}"/>
              </a:ext>
            </a:extLst>
          </p:cNvPr>
          <p:cNvSpPr>
            <a:spLocks noGrp="1"/>
          </p:cNvSpPr>
          <p:nvPr>
            <p:ph sz="half" idx="2"/>
          </p:nvPr>
        </p:nvSpPr>
        <p:spPr>
          <a:xfrm>
            <a:off x="4356100" y="952499"/>
            <a:ext cx="4330700" cy="5127625"/>
          </a:xfrm>
        </p:spPr>
        <p:txBody>
          <a:bodyPr wrap="square" anchor="t">
            <a:normAutofit/>
          </a:bodyPr>
          <a:lstStyle/>
          <a:p>
            <a:pPr>
              <a:lnSpc>
                <a:spcPct val="90000"/>
              </a:lnSpc>
            </a:pPr>
            <a:r>
              <a:rPr lang="en-US" sz="2200" dirty="0">
                <a:latin typeface="Times New Roman" panose="02020603050405020304" pitchFamily="18" charset="0"/>
                <a:cs typeface="Times New Roman" panose="02020603050405020304" pitchFamily="18" charset="0"/>
              </a:rPr>
              <a:t>Graph Neural Networks are models designed to work with </a:t>
            </a:r>
            <a:r>
              <a:rPr lang="en-US" sz="2200" b="1" dirty="0">
                <a:latin typeface="Times New Roman" panose="02020603050405020304" pitchFamily="18" charset="0"/>
                <a:cs typeface="Times New Roman" panose="02020603050405020304" pitchFamily="18" charset="0"/>
              </a:rPr>
              <a:t>graph data</a:t>
            </a:r>
            <a:r>
              <a:rPr lang="en-US" sz="2200" dirty="0">
                <a:latin typeface="Times New Roman" panose="02020603050405020304" pitchFamily="18" charset="0"/>
                <a:cs typeface="Times New Roman" panose="02020603050405020304" pitchFamily="18" charset="0"/>
              </a:rPr>
              <a:t> (nodes + edges).</a:t>
            </a:r>
          </a:p>
          <a:p>
            <a:pPr>
              <a:lnSpc>
                <a:spcPct val="90000"/>
              </a:lnSpc>
            </a:pPr>
            <a:r>
              <a:rPr lang="en-US" sz="2200" dirty="0">
                <a:latin typeface="Times New Roman" panose="02020603050405020304" pitchFamily="18" charset="0"/>
                <a:cs typeface="Times New Roman" panose="02020603050405020304" pitchFamily="18" charset="0"/>
              </a:rPr>
              <a:t>Each node updates itself by </a:t>
            </a:r>
            <a:r>
              <a:rPr lang="en-US" sz="2200" b="1" dirty="0">
                <a:latin typeface="Times New Roman" panose="02020603050405020304" pitchFamily="18" charset="0"/>
                <a:cs typeface="Times New Roman" panose="02020603050405020304" pitchFamily="18" charset="0"/>
              </a:rPr>
              <a:t>collecting information</a:t>
            </a:r>
            <a:r>
              <a:rPr lang="en-US" sz="2200" dirty="0">
                <a:latin typeface="Times New Roman" panose="02020603050405020304" pitchFamily="18" charset="0"/>
                <a:cs typeface="Times New Roman" panose="02020603050405020304" pitchFamily="18" charset="0"/>
              </a:rPr>
              <a:t> from its neighboring nodes.</a:t>
            </a:r>
          </a:p>
          <a:p>
            <a:pPr>
              <a:lnSpc>
                <a:spcPct val="90000"/>
              </a:lnSpc>
            </a:pPr>
            <a:r>
              <a:rPr lang="en-US" sz="2200" dirty="0">
                <a:latin typeface="Times New Roman" panose="02020603050405020304" pitchFamily="18" charset="0"/>
                <a:cs typeface="Times New Roman" panose="02020603050405020304" pitchFamily="18" charset="0"/>
              </a:rPr>
              <a:t>This process of sharing information is known as </a:t>
            </a:r>
            <a:r>
              <a:rPr lang="en-US" sz="2200" b="1" dirty="0">
                <a:latin typeface="Times New Roman" panose="02020603050405020304" pitchFamily="18" charset="0"/>
                <a:cs typeface="Times New Roman" panose="02020603050405020304" pitchFamily="18" charset="0"/>
              </a:rPr>
              <a:t>message passing</a:t>
            </a:r>
            <a:r>
              <a:rPr lang="en-US" sz="2200" dirty="0">
                <a:latin typeface="Times New Roman" panose="02020603050405020304" pitchFamily="18" charset="0"/>
                <a:cs typeface="Times New Roman" panose="02020603050405020304" pitchFamily="18" charset="0"/>
              </a:rPr>
              <a:t>.</a:t>
            </a:r>
          </a:p>
          <a:p>
            <a:pPr>
              <a:lnSpc>
                <a:spcPct val="90000"/>
              </a:lnSpc>
            </a:pPr>
            <a:r>
              <a:rPr lang="en-US" sz="2200" dirty="0">
                <a:latin typeface="Times New Roman" panose="02020603050405020304" pitchFamily="18" charset="0"/>
                <a:cs typeface="Times New Roman" panose="02020603050405020304" pitchFamily="18" charset="0"/>
              </a:rPr>
              <a:t>After several rounds, nodes gain a richer understanding of their </a:t>
            </a:r>
            <a:r>
              <a:rPr lang="en-US" sz="2200" b="1" dirty="0">
                <a:latin typeface="Times New Roman" panose="02020603050405020304" pitchFamily="18" charset="0"/>
                <a:cs typeface="Times New Roman" panose="02020603050405020304" pitchFamily="18" charset="0"/>
              </a:rPr>
              <a:t>local structure</a:t>
            </a:r>
            <a:r>
              <a:rPr lang="en-US" sz="2200" dirty="0">
                <a:latin typeface="Times New Roman" panose="02020603050405020304" pitchFamily="18" charset="0"/>
                <a:cs typeface="Times New Roman" panose="02020603050405020304" pitchFamily="18" charset="0"/>
              </a:rPr>
              <a:t>.</a:t>
            </a:r>
          </a:p>
          <a:p>
            <a:pPr>
              <a:lnSpc>
                <a:spcPct val="90000"/>
              </a:lnSpc>
            </a:pPr>
            <a:r>
              <a:rPr lang="en-US" sz="2200" dirty="0">
                <a:latin typeface="Times New Roman" panose="02020603050405020304" pitchFamily="18" charset="0"/>
                <a:cs typeface="Times New Roman" panose="02020603050405020304" pitchFamily="18" charset="0"/>
              </a:rPr>
              <a:t>A final step combines all node information into a </a:t>
            </a:r>
            <a:r>
              <a:rPr lang="en-US" sz="2200" b="1" dirty="0">
                <a:latin typeface="Times New Roman" panose="02020603050405020304" pitchFamily="18" charset="0"/>
                <a:cs typeface="Times New Roman" panose="02020603050405020304" pitchFamily="18" charset="0"/>
              </a:rPr>
              <a:t>graph-level output</a:t>
            </a:r>
            <a:r>
              <a:rPr lang="en-US" sz="2200" dirty="0">
                <a:latin typeface="Times New Roman" panose="02020603050405020304" pitchFamily="18" charset="0"/>
                <a:cs typeface="Times New Roman" panose="02020603050405020304" pitchFamily="18" charset="0"/>
              </a:rPr>
              <a:t>.</a:t>
            </a:r>
          </a:p>
        </p:txBody>
      </p:sp>
      <p:sp>
        <p:nvSpPr>
          <p:cNvPr id="5" name="Slide Number Placeholder 4">
            <a:extLst>
              <a:ext uri="{FF2B5EF4-FFF2-40B4-BE49-F238E27FC236}">
                <a16:creationId xmlns:a16="http://schemas.microsoft.com/office/drawing/2014/main" id="{8150CF8A-56AB-095A-E276-89385C0EE79E}"/>
              </a:ext>
            </a:extLst>
          </p:cNvPr>
          <p:cNvSpPr>
            <a:spLocks noGrp="1"/>
          </p:cNvSpPr>
          <p:nvPr>
            <p:ph type="sldNum" sz="quarter" idx="4"/>
          </p:nvPr>
        </p:nvSpPr>
        <p:spPr>
          <a:xfrm>
            <a:off x="6553200" y="5715000"/>
            <a:ext cx="2133600" cy="365125"/>
          </a:xfrm>
        </p:spPr>
        <p:txBody>
          <a:bodyPr vert="horz" lIns="91440" tIns="45720" rIns="91440" bIns="45720" rtlCol="0" anchor="ctr">
            <a:normAutofit/>
          </a:bodyP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Aft>
                <a:spcPts val="600"/>
              </a:spcAft>
            </a:pPr>
            <a:fld id="{8AE2C153-5B2E-9041-AE33-9AB295EB3A01}" type="slidenum">
              <a:rPr lang="en-US" sz="1200" smtClean="0"/>
              <a:pPr>
                <a:spcAft>
                  <a:spcPts val="600"/>
                </a:spcAft>
              </a:pPr>
              <a:t>4</a:t>
            </a:fld>
            <a:endParaRPr lang="en-US" sz="1200"/>
          </a:p>
        </p:txBody>
      </p:sp>
      <p:sp>
        <p:nvSpPr>
          <p:cNvPr id="10" name="TextBox 9">
            <a:extLst>
              <a:ext uri="{FF2B5EF4-FFF2-40B4-BE49-F238E27FC236}">
                <a16:creationId xmlns:a16="http://schemas.microsoft.com/office/drawing/2014/main" id="{15F47A46-D858-5A76-35BD-375875FEE9D2}"/>
              </a:ext>
            </a:extLst>
          </p:cNvPr>
          <p:cNvSpPr txBox="1"/>
          <p:nvPr/>
        </p:nvSpPr>
        <p:spPr>
          <a:xfrm>
            <a:off x="12700" y="5849293"/>
            <a:ext cx="5067413" cy="230832"/>
          </a:xfrm>
          <a:prstGeom prst="rect">
            <a:avLst/>
          </a:prstGeom>
          <a:noFill/>
        </p:spPr>
        <p:txBody>
          <a:bodyPr wrap="none" rtlCol="0">
            <a:spAutoFit/>
          </a:bodyPr>
          <a:lstStyle/>
          <a:p>
            <a:r>
              <a:rPr lang="en-US" sz="900" dirty="0"/>
              <a:t>Image Source: https://</a:t>
            </a:r>
            <a:r>
              <a:rPr lang="en-US" sz="900" dirty="0" err="1"/>
              <a:t>machinelearningknowledge.ai</a:t>
            </a:r>
            <a:r>
              <a:rPr lang="en-US" sz="900" dirty="0"/>
              <a:t>/graph-neural-networks-</a:t>
            </a:r>
            <a:r>
              <a:rPr lang="en-US" sz="900" dirty="0" err="1"/>
              <a:t>gnn</a:t>
            </a:r>
            <a:r>
              <a:rPr lang="en-US" sz="900" dirty="0"/>
              <a:t>-explained-for-beginners/</a:t>
            </a:r>
          </a:p>
        </p:txBody>
      </p:sp>
    </p:spTree>
    <p:extLst>
      <p:ext uri="{BB962C8B-B14F-4D97-AF65-F5344CB8AC3E}">
        <p14:creationId xmlns:p14="http://schemas.microsoft.com/office/powerpoint/2010/main" val="35147491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158FA-FA72-1BF1-9F0E-D597FFC6BD13}"/>
              </a:ext>
            </a:extLst>
          </p:cNvPr>
          <p:cNvSpPr>
            <a:spLocks noGrp="1"/>
          </p:cNvSpPr>
          <p:nvPr>
            <p:ph type="title"/>
          </p:nvPr>
        </p:nvSpPr>
        <p:spPr/>
        <p:txBody>
          <a:bodyPr/>
          <a:lstStyle/>
          <a:p>
            <a:r>
              <a:rPr lang="en-US" dirty="0"/>
              <a:t>Molecules as Graphs</a:t>
            </a:r>
          </a:p>
        </p:txBody>
      </p:sp>
      <p:sp>
        <p:nvSpPr>
          <p:cNvPr id="3" name="Content Placeholder 2">
            <a:extLst>
              <a:ext uri="{FF2B5EF4-FFF2-40B4-BE49-F238E27FC236}">
                <a16:creationId xmlns:a16="http://schemas.microsoft.com/office/drawing/2014/main" id="{ABE8D230-2359-0114-4738-46BBC868C6E0}"/>
              </a:ext>
            </a:extLst>
          </p:cNvPr>
          <p:cNvSpPr>
            <a:spLocks noGrp="1"/>
          </p:cNvSpPr>
          <p:nvPr>
            <p:ph idx="1"/>
          </p:nvPr>
        </p:nvSpPr>
        <p:spPr>
          <a:xfrm>
            <a:off x="609600" y="1371600"/>
            <a:ext cx="3962400" cy="4343400"/>
          </a:xfrm>
        </p:spPr>
        <p:txBody>
          <a:bodyPr/>
          <a:lstStyle/>
          <a:p>
            <a:r>
              <a:rPr lang="en-US" dirty="0"/>
              <a:t>A natural way to represent molecules is as graphs</a:t>
            </a:r>
          </a:p>
          <a:p>
            <a:r>
              <a:rPr lang="en-US" b="1" dirty="0"/>
              <a:t>Atoms</a:t>
            </a:r>
            <a:r>
              <a:rPr lang="en-US" dirty="0"/>
              <a:t> → nodes</a:t>
            </a:r>
          </a:p>
          <a:p>
            <a:r>
              <a:rPr lang="en-US" b="1" dirty="0"/>
              <a:t>Bonds</a:t>
            </a:r>
            <a:r>
              <a:rPr lang="en-US" dirty="0"/>
              <a:t> → edges</a:t>
            </a:r>
          </a:p>
          <a:p>
            <a:r>
              <a:rPr lang="en-US" dirty="0"/>
              <a:t>Node and edge features include: atom type, mass, charge, hybridization, bond type, aromaticity</a:t>
            </a:r>
          </a:p>
          <a:p>
            <a:endParaRPr lang="en-US" dirty="0"/>
          </a:p>
        </p:txBody>
      </p:sp>
      <p:sp>
        <p:nvSpPr>
          <p:cNvPr id="4" name="Slide Number Placeholder 3">
            <a:extLst>
              <a:ext uri="{FF2B5EF4-FFF2-40B4-BE49-F238E27FC236}">
                <a16:creationId xmlns:a16="http://schemas.microsoft.com/office/drawing/2014/main" id="{91C640E6-EEDD-A51B-59C4-69F52EB20009}"/>
              </a:ext>
            </a:extLst>
          </p:cNvPr>
          <p:cNvSpPr>
            <a:spLocks noGrp="1"/>
          </p:cNvSpPr>
          <p:nvPr>
            <p:ph type="sldNum" sz="quarter" idx="4"/>
          </p:nvPr>
        </p:nvSpPr>
        <p:spPr/>
        <p:txBody>
          <a:bodyPr/>
          <a:lstStyle/>
          <a:p>
            <a:fld id="{179A9A4E-4C82-4D44-9372-C31BB3818094}" type="slidenum">
              <a:rPr lang="en-US" smtClean="0"/>
              <a:pPr/>
              <a:t>5</a:t>
            </a:fld>
            <a:endParaRPr lang="en-US" dirty="0">
              <a:latin typeface="Times New Roman" panose="02020603050405020304" pitchFamily="18" charset="0"/>
              <a:cs typeface="Times New Roman" panose="02020603050405020304" pitchFamily="18" charset="0"/>
            </a:endParaRPr>
          </a:p>
        </p:txBody>
      </p:sp>
      <p:pic>
        <p:nvPicPr>
          <p:cNvPr id="6" name="Picture 5" descr="A molecule model of a molecule&#10;&#10;AI-generated content may be incorrect.">
            <a:extLst>
              <a:ext uri="{FF2B5EF4-FFF2-40B4-BE49-F238E27FC236}">
                <a16:creationId xmlns:a16="http://schemas.microsoft.com/office/drawing/2014/main" id="{67ED7EF2-8A3F-3D87-870B-CC607EF4E7AF}"/>
              </a:ext>
            </a:extLst>
          </p:cNvPr>
          <p:cNvPicPr>
            <a:picLocks noChangeAspect="1"/>
          </p:cNvPicPr>
          <p:nvPr/>
        </p:nvPicPr>
        <p:blipFill>
          <a:blip r:embed="rId3"/>
          <a:stretch>
            <a:fillRect/>
          </a:stretch>
        </p:blipFill>
        <p:spPr>
          <a:xfrm>
            <a:off x="5638800" y="457200"/>
            <a:ext cx="2362200" cy="2362200"/>
          </a:xfrm>
          <a:prstGeom prst="rect">
            <a:avLst/>
          </a:prstGeom>
        </p:spPr>
      </p:pic>
      <p:pic>
        <p:nvPicPr>
          <p:cNvPr id="8" name="Picture 7" descr="A diagram of a molecule&#10;&#10;AI-generated content may be incorrect.">
            <a:extLst>
              <a:ext uri="{FF2B5EF4-FFF2-40B4-BE49-F238E27FC236}">
                <a16:creationId xmlns:a16="http://schemas.microsoft.com/office/drawing/2014/main" id="{C8B2F1F7-6227-9D3B-E385-332B5191A7F9}"/>
              </a:ext>
            </a:extLst>
          </p:cNvPr>
          <p:cNvPicPr>
            <a:picLocks noChangeAspect="1"/>
          </p:cNvPicPr>
          <p:nvPr/>
        </p:nvPicPr>
        <p:blipFill>
          <a:blip r:embed="rId4"/>
          <a:stretch>
            <a:fillRect/>
          </a:stretch>
        </p:blipFill>
        <p:spPr>
          <a:xfrm>
            <a:off x="4572000" y="3124200"/>
            <a:ext cx="4390494" cy="2447332"/>
          </a:xfrm>
          <a:prstGeom prst="rect">
            <a:avLst/>
          </a:prstGeom>
        </p:spPr>
      </p:pic>
    </p:spTree>
    <p:extLst>
      <p:ext uri="{BB962C8B-B14F-4D97-AF65-F5344CB8AC3E}">
        <p14:creationId xmlns:p14="http://schemas.microsoft.com/office/powerpoint/2010/main" val="24544236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8941D9-81DA-2EBA-AB6C-665B58E2E6D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355C07-6ADB-2FD9-0F96-A973D2A23AEE}"/>
              </a:ext>
            </a:extLst>
          </p:cNvPr>
          <p:cNvSpPr>
            <a:spLocks noGrp="1"/>
          </p:cNvSpPr>
          <p:nvPr>
            <p:ph type="title"/>
          </p:nvPr>
        </p:nvSpPr>
        <p:spPr>
          <a:xfrm>
            <a:off x="520700" y="304800"/>
            <a:ext cx="7772400" cy="1143000"/>
          </a:xfrm>
        </p:spPr>
        <p:txBody>
          <a:bodyPr>
            <a:normAutofit/>
          </a:bodyPr>
          <a:lstStyle/>
          <a:p>
            <a:r>
              <a:rPr lang="en-US" dirty="0"/>
              <a:t>Data used</a:t>
            </a:r>
          </a:p>
        </p:txBody>
      </p:sp>
      <p:graphicFrame>
        <p:nvGraphicFramePr>
          <p:cNvPr id="4" name="Content Placeholder 3">
            <a:extLst>
              <a:ext uri="{FF2B5EF4-FFF2-40B4-BE49-F238E27FC236}">
                <a16:creationId xmlns:a16="http://schemas.microsoft.com/office/drawing/2014/main" id="{53ECBE89-E824-32F0-8282-D98E33199586}"/>
              </a:ext>
            </a:extLst>
          </p:cNvPr>
          <p:cNvGraphicFramePr>
            <a:graphicFrameLocks noGrp="1"/>
          </p:cNvGraphicFramePr>
          <p:nvPr>
            <p:ph idx="1"/>
            <p:extLst>
              <p:ext uri="{D42A27DB-BD31-4B8C-83A1-F6EECF244321}">
                <p14:modId xmlns:p14="http://schemas.microsoft.com/office/powerpoint/2010/main" val="1686699213"/>
              </p:ext>
            </p:extLst>
          </p:nvPr>
        </p:nvGraphicFramePr>
        <p:xfrm>
          <a:off x="533400" y="1905000"/>
          <a:ext cx="8229600" cy="2895600"/>
        </p:xfrm>
        <a:graphic>
          <a:graphicData uri="http://schemas.openxmlformats.org/drawingml/2006/table">
            <a:tbl>
              <a:tblPr/>
              <a:tblGrid>
                <a:gridCol w="1645920">
                  <a:extLst>
                    <a:ext uri="{9D8B030D-6E8A-4147-A177-3AD203B41FA5}">
                      <a16:colId xmlns:a16="http://schemas.microsoft.com/office/drawing/2014/main" val="4292471619"/>
                    </a:ext>
                  </a:extLst>
                </a:gridCol>
                <a:gridCol w="1645920">
                  <a:extLst>
                    <a:ext uri="{9D8B030D-6E8A-4147-A177-3AD203B41FA5}">
                      <a16:colId xmlns:a16="http://schemas.microsoft.com/office/drawing/2014/main" val="4271899533"/>
                    </a:ext>
                  </a:extLst>
                </a:gridCol>
                <a:gridCol w="1645920">
                  <a:extLst>
                    <a:ext uri="{9D8B030D-6E8A-4147-A177-3AD203B41FA5}">
                      <a16:colId xmlns:a16="http://schemas.microsoft.com/office/drawing/2014/main" val="3211666"/>
                    </a:ext>
                  </a:extLst>
                </a:gridCol>
                <a:gridCol w="1645920">
                  <a:extLst>
                    <a:ext uri="{9D8B030D-6E8A-4147-A177-3AD203B41FA5}">
                      <a16:colId xmlns:a16="http://schemas.microsoft.com/office/drawing/2014/main" val="1001415315"/>
                    </a:ext>
                  </a:extLst>
                </a:gridCol>
                <a:gridCol w="1645920">
                  <a:extLst>
                    <a:ext uri="{9D8B030D-6E8A-4147-A177-3AD203B41FA5}">
                      <a16:colId xmlns:a16="http://schemas.microsoft.com/office/drawing/2014/main" val="938718281"/>
                    </a:ext>
                  </a:extLst>
                </a:gridCol>
              </a:tblGrid>
              <a:tr h="723900">
                <a:tc>
                  <a:txBody>
                    <a:bodyPr/>
                    <a:lstStyle/>
                    <a:p>
                      <a:pPr>
                        <a:buNone/>
                      </a:pPr>
                      <a:r>
                        <a:rPr lang="en-US" b="1" dirty="0"/>
                        <a:t>Dataset</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DCF4">
                        <a:alpha val="47843"/>
                      </a:srgbClr>
                    </a:solidFill>
                  </a:tcPr>
                </a:tc>
                <a:tc>
                  <a:txBody>
                    <a:bodyPr/>
                    <a:lstStyle/>
                    <a:p>
                      <a:pPr>
                        <a:buNone/>
                      </a:pPr>
                      <a:r>
                        <a:rPr lang="en-US" b="1"/>
                        <a:t>Task Type</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DCF4">
                        <a:alpha val="47843"/>
                      </a:srgbClr>
                    </a:solidFill>
                  </a:tcPr>
                </a:tc>
                <a:tc>
                  <a:txBody>
                    <a:bodyPr/>
                    <a:lstStyle/>
                    <a:p>
                      <a:pPr>
                        <a:buNone/>
                      </a:pPr>
                      <a:r>
                        <a:rPr lang="en-US" b="1"/>
                        <a:t>Total Molecules</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DCF4">
                        <a:alpha val="47843"/>
                      </a:srgbClr>
                    </a:solidFill>
                  </a:tcPr>
                </a:tc>
                <a:tc>
                  <a:txBody>
                    <a:bodyPr/>
                    <a:lstStyle/>
                    <a:p>
                      <a:pPr>
                        <a:buNone/>
                      </a:pPr>
                      <a:r>
                        <a:rPr lang="en-US" b="1"/>
                        <a:t>Train / Val / Test Split</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DCF4">
                        <a:alpha val="47843"/>
                      </a:srgbClr>
                    </a:solidFill>
                  </a:tcPr>
                </a:tc>
                <a:tc>
                  <a:txBody>
                    <a:bodyPr/>
                    <a:lstStyle/>
                    <a:p>
                      <a:pPr>
                        <a:buNone/>
                      </a:pPr>
                      <a:r>
                        <a:rPr lang="en-US" b="1"/>
                        <a:t>Label Type</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DCF4">
                        <a:alpha val="47843"/>
                      </a:srgbClr>
                    </a:solidFill>
                  </a:tcPr>
                </a:tc>
                <a:extLst>
                  <a:ext uri="{0D108BD9-81ED-4DB2-BD59-A6C34878D82A}">
                    <a16:rowId xmlns:a16="http://schemas.microsoft.com/office/drawing/2014/main" val="1744499094"/>
                  </a:ext>
                </a:extLst>
              </a:tr>
              <a:tr h="723900">
                <a:tc>
                  <a:txBody>
                    <a:bodyPr/>
                    <a:lstStyle/>
                    <a:p>
                      <a:pPr>
                        <a:buNone/>
                      </a:pPr>
                      <a:r>
                        <a:rPr lang="en-US" b="1"/>
                        <a:t>Tox21</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DCF4">
                        <a:alpha val="47843"/>
                      </a:srgbClr>
                    </a:solidFill>
                  </a:tcPr>
                </a:tc>
                <a:tc>
                  <a:txBody>
                    <a:bodyPr/>
                    <a:lstStyle/>
                    <a:p>
                      <a:pPr>
                        <a:buNone/>
                      </a:pPr>
                      <a:r>
                        <a:rPr lang="en-US"/>
                        <a:t>Multi-label Classification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DCF4">
                        <a:alpha val="47843"/>
                      </a:srgbClr>
                    </a:solidFill>
                  </a:tcPr>
                </a:tc>
                <a:tc>
                  <a:txBody>
                    <a:bodyPr/>
                    <a:lstStyle/>
                    <a:p>
                      <a:pPr>
                        <a:buNone/>
                      </a:pPr>
                      <a:r>
                        <a:rPr lang="en-US"/>
                        <a:t>~7,800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DCF4">
                        <a:alpha val="47843"/>
                      </a:srgbClr>
                    </a:solidFill>
                  </a:tcPr>
                </a:tc>
                <a:tc>
                  <a:txBody>
                    <a:bodyPr/>
                    <a:lstStyle/>
                    <a:p>
                      <a:pPr>
                        <a:buNone/>
                      </a:pPr>
                      <a:r>
                        <a:rPr lang="en-US" dirty="0"/>
                        <a:t>6,200 / 800 / 800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DCF4">
                        <a:alpha val="47843"/>
                      </a:srgbClr>
                    </a:solidFill>
                  </a:tcPr>
                </a:tc>
                <a:tc>
                  <a:txBody>
                    <a:bodyPr/>
                    <a:lstStyle/>
                    <a:p>
                      <a:pPr>
                        <a:buNone/>
                      </a:pPr>
                      <a:r>
                        <a:rPr lang="en-US"/>
                        <a:t>12 Binary Labels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DCF4">
                        <a:alpha val="47843"/>
                      </a:srgbClr>
                    </a:solidFill>
                  </a:tcPr>
                </a:tc>
                <a:extLst>
                  <a:ext uri="{0D108BD9-81ED-4DB2-BD59-A6C34878D82A}">
                    <a16:rowId xmlns:a16="http://schemas.microsoft.com/office/drawing/2014/main" val="3372553783"/>
                  </a:ext>
                </a:extLst>
              </a:tr>
              <a:tr h="723900">
                <a:tc>
                  <a:txBody>
                    <a:bodyPr/>
                    <a:lstStyle/>
                    <a:p>
                      <a:pPr>
                        <a:buNone/>
                      </a:pPr>
                      <a:r>
                        <a:rPr lang="en-US" b="1"/>
                        <a:t>BBBP</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DCF4">
                        <a:alpha val="47843"/>
                      </a:srgbClr>
                    </a:solidFill>
                  </a:tcPr>
                </a:tc>
                <a:tc>
                  <a:txBody>
                    <a:bodyPr/>
                    <a:lstStyle/>
                    <a:p>
                      <a:pPr>
                        <a:buNone/>
                      </a:pPr>
                      <a:r>
                        <a:rPr lang="en-US"/>
                        <a:t>Binary Classification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DCF4">
                        <a:alpha val="47843"/>
                      </a:srgbClr>
                    </a:solidFill>
                  </a:tcPr>
                </a:tc>
                <a:tc>
                  <a:txBody>
                    <a:bodyPr/>
                    <a:lstStyle/>
                    <a:p>
                      <a:pPr>
                        <a:buNone/>
                      </a:pPr>
                      <a:r>
                        <a:rPr lang="en-US"/>
                        <a:t>~2,050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DCF4">
                        <a:alpha val="47843"/>
                      </a:srgbClr>
                    </a:solidFill>
                  </a:tcPr>
                </a:tc>
                <a:tc>
                  <a:txBody>
                    <a:bodyPr/>
                    <a:lstStyle/>
                    <a:p>
                      <a:pPr>
                        <a:buNone/>
                      </a:pPr>
                      <a:r>
                        <a:rPr lang="en-US"/>
                        <a:t>1,640 / 205 / 205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DCF4">
                        <a:alpha val="47843"/>
                      </a:srgbClr>
                    </a:solidFill>
                  </a:tcPr>
                </a:tc>
                <a:tc>
                  <a:txBody>
                    <a:bodyPr/>
                    <a:lstStyle/>
                    <a:p>
                      <a:pPr>
                        <a:buNone/>
                      </a:pPr>
                      <a:r>
                        <a:rPr lang="en-US" dirty="0"/>
                        <a:t>1 Binary Label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DCF4">
                        <a:alpha val="47843"/>
                      </a:srgbClr>
                    </a:solidFill>
                  </a:tcPr>
                </a:tc>
                <a:extLst>
                  <a:ext uri="{0D108BD9-81ED-4DB2-BD59-A6C34878D82A}">
                    <a16:rowId xmlns:a16="http://schemas.microsoft.com/office/drawing/2014/main" val="3645928864"/>
                  </a:ext>
                </a:extLst>
              </a:tr>
              <a:tr h="723900">
                <a:tc>
                  <a:txBody>
                    <a:bodyPr/>
                    <a:lstStyle/>
                    <a:p>
                      <a:pPr>
                        <a:buNone/>
                      </a:pPr>
                      <a:r>
                        <a:rPr lang="en-US" b="1"/>
                        <a:t>ESOL</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DCF4">
                        <a:alpha val="47843"/>
                      </a:srgbClr>
                    </a:solidFill>
                  </a:tcPr>
                </a:tc>
                <a:tc>
                  <a:txBody>
                    <a:bodyPr/>
                    <a:lstStyle/>
                    <a:p>
                      <a:pPr>
                        <a:buNone/>
                      </a:pPr>
                      <a:r>
                        <a:rPr lang="en-US"/>
                        <a:t>Regression (Solubility)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DCF4">
                        <a:alpha val="47843"/>
                      </a:srgbClr>
                    </a:solidFill>
                  </a:tcPr>
                </a:tc>
                <a:tc>
                  <a:txBody>
                    <a:bodyPr/>
                    <a:lstStyle/>
                    <a:p>
                      <a:pPr>
                        <a:buNone/>
                      </a:pPr>
                      <a:r>
                        <a:rPr lang="en-US"/>
                        <a:t>1,128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DCF4">
                        <a:alpha val="47843"/>
                      </a:srgbClr>
                    </a:solidFill>
                  </a:tcPr>
                </a:tc>
                <a:tc>
                  <a:txBody>
                    <a:bodyPr/>
                    <a:lstStyle/>
                    <a:p>
                      <a:pPr>
                        <a:buNone/>
                      </a:pPr>
                      <a:r>
                        <a:rPr lang="en-US"/>
                        <a:t>904 / 112 / 112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DCF4">
                        <a:alpha val="47843"/>
                      </a:srgbClr>
                    </a:solidFill>
                  </a:tcPr>
                </a:tc>
                <a:tc>
                  <a:txBody>
                    <a:bodyPr/>
                    <a:lstStyle/>
                    <a:p>
                      <a:pPr>
                        <a:buNone/>
                      </a:pPr>
                      <a:r>
                        <a:rPr lang="en-US" dirty="0"/>
                        <a:t>Continuous (</a:t>
                      </a:r>
                      <a:r>
                        <a:rPr lang="en-US" dirty="0" err="1"/>
                        <a:t>logS</a:t>
                      </a:r>
                      <a:r>
                        <a:rPr lang="en-US"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DCF4">
                        <a:alpha val="47843"/>
                      </a:srgbClr>
                    </a:solidFill>
                  </a:tcPr>
                </a:tc>
                <a:extLst>
                  <a:ext uri="{0D108BD9-81ED-4DB2-BD59-A6C34878D82A}">
                    <a16:rowId xmlns:a16="http://schemas.microsoft.com/office/drawing/2014/main" val="3487184072"/>
                  </a:ext>
                </a:extLst>
              </a:tr>
            </a:tbl>
          </a:graphicData>
        </a:graphic>
      </p:graphicFrame>
      <p:sp>
        <p:nvSpPr>
          <p:cNvPr id="5" name="Slide Number Placeholder 4">
            <a:extLst>
              <a:ext uri="{FF2B5EF4-FFF2-40B4-BE49-F238E27FC236}">
                <a16:creationId xmlns:a16="http://schemas.microsoft.com/office/drawing/2014/main" id="{36590C57-FEF7-9B8F-9D2E-C484BB82E440}"/>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6</a:t>
            </a:fld>
            <a:endParaRPr lang="en-US"/>
          </a:p>
        </p:txBody>
      </p:sp>
    </p:spTree>
    <p:extLst>
      <p:ext uri="{BB962C8B-B14F-4D97-AF65-F5344CB8AC3E}">
        <p14:creationId xmlns:p14="http://schemas.microsoft.com/office/powerpoint/2010/main" val="21471323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D236E-7D49-F86D-D370-77F39F7E5382}"/>
              </a:ext>
            </a:extLst>
          </p:cNvPr>
          <p:cNvSpPr>
            <a:spLocks noGrp="1"/>
          </p:cNvSpPr>
          <p:nvPr>
            <p:ph type="title"/>
          </p:nvPr>
        </p:nvSpPr>
        <p:spPr>
          <a:xfrm>
            <a:off x="533400" y="320427"/>
            <a:ext cx="7772400" cy="1143000"/>
          </a:xfrm>
        </p:spPr>
        <p:txBody>
          <a:bodyPr/>
          <a:lstStyle/>
          <a:p>
            <a:r>
              <a:rPr lang="en-IN" dirty="0"/>
              <a:t>Objective</a:t>
            </a:r>
          </a:p>
        </p:txBody>
      </p:sp>
      <p:sp>
        <p:nvSpPr>
          <p:cNvPr id="4" name="Slide Number Placeholder 3">
            <a:extLst>
              <a:ext uri="{FF2B5EF4-FFF2-40B4-BE49-F238E27FC236}">
                <a16:creationId xmlns:a16="http://schemas.microsoft.com/office/drawing/2014/main" id="{81D68971-439E-227D-A332-6EE69F855FFD}"/>
              </a:ext>
            </a:extLst>
          </p:cNvPr>
          <p:cNvSpPr>
            <a:spLocks noGrp="1"/>
          </p:cNvSpPr>
          <p:nvPr>
            <p:ph type="sldNum" sz="quarter" idx="4"/>
          </p:nvPr>
        </p:nvSpPr>
        <p:spPr/>
        <p:txBody>
          <a:bodyPr/>
          <a:lstStyle/>
          <a:p>
            <a:fld id="{179A9A4E-4C82-4D44-9372-C31BB3818094}" type="slidenum">
              <a:rPr lang="en-US" smtClean="0"/>
              <a:pPr/>
              <a:t>7</a:t>
            </a:fld>
            <a:endParaRPr lang="en-US" dirty="0">
              <a:latin typeface="Times New Roman" panose="02020603050405020304" pitchFamily="18" charset="0"/>
              <a:cs typeface="Times New Roman" panose="02020603050405020304" pitchFamily="18" charset="0"/>
            </a:endParaRPr>
          </a:p>
        </p:txBody>
      </p:sp>
      <p:pic>
        <p:nvPicPr>
          <p:cNvPr id="11" name="Content Placeholder 10">
            <a:extLst>
              <a:ext uri="{FF2B5EF4-FFF2-40B4-BE49-F238E27FC236}">
                <a16:creationId xmlns:a16="http://schemas.microsoft.com/office/drawing/2014/main" id="{E5872C19-53BC-C821-594D-82A5DA371802}"/>
              </a:ext>
            </a:extLst>
          </p:cNvPr>
          <p:cNvPicPr>
            <a:picLocks noGrp="1" noChangeAspect="1"/>
          </p:cNvPicPr>
          <p:nvPr>
            <p:ph idx="1"/>
          </p:nvPr>
        </p:nvPicPr>
        <p:blipFill>
          <a:blip r:embed="rId3"/>
          <a:stretch>
            <a:fillRect/>
          </a:stretch>
        </p:blipFill>
        <p:spPr>
          <a:xfrm>
            <a:off x="838200" y="1463427"/>
            <a:ext cx="7620000" cy="4159746"/>
          </a:xfrm>
        </p:spPr>
      </p:pic>
    </p:spTree>
    <p:extLst>
      <p:ext uri="{BB962C8B-B14F-4D97-AF65-F5344CB8AC3E}">
        <p14:creationId xmlns:p14="http://schemas.microsoft.com/office/powerpoint/2010/main" val="19932259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78F62B-C41E-9573-38AC-1C1FF6E229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97DF330-E99C-3327-0062-48C37B8D783A}"/>
              </a:ext>
            </a:extLst>
          </p:cNvPr>
          <p:cNvSpPr>
            <a:spLocks noGrp="1"/>
          </p:cNvSpPr>
          <p:nvPr>
            <p:ph type="title"/>
          </p:nvPr>
        </p:nvSpPr>
        <p:spPr>
          <a:xfrm>
            <a:off x="457200" y="152400"/>
            <a:ext cx="7772400" cy="1143000"/>
          </a:xfrm>
        </p:spPr>
        <p:txBody>
          <a:bodyPr>
            <a:normAutofit/>
          </a:bodyPr>
          <a:lstStyle/>
          <a:p>
            <a:r>
              <a:rPr lang="en-US" dirty="0"/>
              <a:t>Features</a:t>
            </a:r>
          </a:p>
        </p:txBody>
      </p:sp>
      <p:sp>
        <p:nvSpPr>
          <p:cNvPr id="3" name="Content Placeholder 2">
            <a:extLst>
              <a:ext uri="{FF2B5EF4-FFF2-40B4-BE49-F238E27FC236}">
                <a16:creationId xmlns:a16="http://schemas.microsoft.com/office/drawing/2014/main" id="{D24DE36F-C25E-916F-8318-0974F805A917}"/>
              </a:ext>
            </a:extLst>
          </p:cNvPr>
          <p:cNvSpPr>
            <a:spLocks noGrp="1"/>
          </p:cNvSpPr>
          <p:nvPr>
            <p:ph idx="1"/>
          </p:nvPr>
        </p:nvSpPr>
        <p:spPr>
          <a:xfrm>
            <a:off x="838200" y="1371600"/>
            <a:ext cx="7620000" cy="4343400"/>
          </a:xfrm>
        </p:spPr>
        <p:txBody>
          <a:bodyPr>
            <a:normAutofit fontScale="92500" lnSpcReduction="20000"/>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These features are extracted using </a:t>
            </a:r>
            <a:r>
              <a:rPr lang="en-US" b="1" dirty="0" err="1"/>
              <a:t>RDKit</a:t>
            </a:r>
            <a:r>
              <a:rPr lang="en-US" dirty="0"/>
              <a:t> and form the input to GNN models.</a:t>
            </a:r>
          </a:p>
        </p:txBody>
      </p:sp>
      <p:sp>
        <p:nvSpPr>
          <p:cNvPr id="23" name="Slide Number Placeholder 4">
            <a:extLst>
              <a:ext uri="{FF2B5EF4-FFF2-40B4-BE49-F238E27FC236}">
                <a16:creationId xmlns:a16="http://schemas.microsoft.com/office/drawing/2014/main" id="{5E2D0548-3E72-990F-D399-E846EBA50F97}"/>
              </a:ext>
            </a:extLst>
          </p:cNvPr>
          <p:cNvSpPr>
            <a:spLocks noGrp="1"/>
          </p:cNvSpPr>
          <p:nvPr>
            <p:ph type="sldNum" sz="quarter" idx="4"/>
          </p:nvPr>
        </p:nvSpPr>
        <p:spPr>
          <a:xfrm>
            <a:off x="6553200" y="5715000"/>
            <a:ext cx="2133600" cy="365125"/>
          </a:xfrm>
        </p:spPr>
        <p:txBody>
          <a:bodyPr vert="horz" lIns="91440" tIns="45720" rIns="91440" bIns="45720" rtlCol="0" anchor="ct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E2C153-5B2E-9041-AE33-9AB295EB3A01}" type="slidenum">
              <a:rPr lang="en-US" smtClean="0"/>
              <a:pPr/>
              <a:t>8</a:t>
            </a:fld>
            <a:endParaRPr lang="en-US"/>
          </a:p>
        </p:txBody>
      </p:sp>
      <mc:AlternateContent xmlns:mc="http://schemas.openxmlformats.org/markup-compatibility/2006" xmlns:p14="http://schemas.microsoft.com/office/powerpoint/2010/main">
        <mc:Choice Requires="p14">
          <p:contentPart p14:bwMode="auto" r:id="rId3">
            <p14:nvContentPartPr>
              <p14:cNvPr id="9" name="Ink 8">
                <a:extLst>
                  <a:ext uri="{FF2B5EF4-FFF2-40B4-BE49-F238E27FC236}">
                    <a16:creationId xmlns:a16="http://schemas.microsoft.com/office/drawing/2014/main" id="{5B710C7D-B4B2-9BCB-1B03-7E633B84638F}"/>
                  </a:ext>
                </a:extLst>
              </p14:cNvPr>
              <p14:cNvContentPartPr/>
              <p14:nvPr/>
            </p14:nvContentPartPr>
            <p14:xfrm>
              <a:off x="4368007" y="4292026"/>
              <a:ext cx="309960" cy="281160"/>
            </p14:xfrm>
          </p:contentPart>
        </mc:Choice>
        <mc:Fallback xmlns="">
          <p:pic>
            <p:nvPicPr>
              <p:cNvPr id="9" name="Ink 8">
                <a:extLst>
                  <a:ext uri="{FF2B5EF4-FFF2-40B4-BE49-F238E27FC236}">
                    <a16:creationId xmlns:a16="http://schemas.microsoft.com/office/drawing/2014/main" id="{5B710C7D-B4B2-9BCB-1B03-7E633B84638F}"/>
                  </a:ext>
                </a:extLst>
              </p:cNvPr>
              <p:cNvPicPr/>
              <p:nvPr/>
            </p:nvPicPr>
            <p:blipFill>
              <a:blip r:embed="rId4"/>
              <a:stretch>
                <a:fillRect/>
              </a:stretch>
            </p:blipFill>
            <p:spPr>
              <a:xfrm>
                <a:off x="4314007" y="4184386"/>
                <a:ext cx="417600" cy="4968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0" name="Ink 9">
                <a:extLst>
                  <a:ext uri="{FF2B5EF4-FFF2-40B4-BE49-F238E27FC236}">
                    <a16:creationId xmlns:a16="http://schemas.microsoft.com/office/drawing/2014/main" id="{756A69BB-E1ED-3C3A-69FC-4BCDB9DCBE08}"/>
                  </a:ext>
                </a:extLst>
              </p14:cNvPr>
              <p14:cNvContentPartPr/>
              <p14:nvPr/>
            </p14:nvContentPartPr>
            <p14:xfrm>
              <a:off x="4356847" y="4302826"/>
              <a:ext cx="494280" cy="360"/>
            </p14:xfrm>
          </p:contentPart>
        </mc:Choice>
        <mc:Fallback xmlns="">
          <p:pic>
            <p:nvPicPr>
              <p:cNvPr id="10" name="Ink 9">
                <a:extLst>
                  <a:ext uri="{FF2B5EF4-FFF2-40B4-BE49-F238E27FC236}">
                    <a16:creationId xmlns:a16="http://schemas.microsoft.com/office/drawing/2014/main" id="{756A69BB-E1ED-3C3A-69FC-4BCDB9DCBE08}"/>
                  </a:ext>
                </a:extLst>
              </p:cNvPr>
              <p:cNvPicPr/>
              <p:nvPr/>
            </p:nvPicPr>
            <p:blipFill>
              <a:blip r:embed="rId6"/>
              <a:stretch>
                <a:fillRect/>
              </a:stretch>
            </p:blipFill>
            <p:spPr>
              <a:xfrm>
                <a:off x="4303207" y="4194826"/>
                <a:ext cx="601920" cy="216000"/>
              </a:xfrm>
              <a:prstGeom prst="rect">
                <a:avLst/>
              </a:prstGeom>
            </p:spPr>
          </p:pic>
        </mc:Fallback>
      </mc:AlternateContent>
      <p:pic>
        <p:nvPicPr>
          <p:cNvPr id="20" name="Picture 19" descr="A diagram of a graph&#10;&#10;AI-generated content may be incorrect.">
            <a:extLst>
              <a:ext uri="{FF2B5EF4-FFF2-40B4-BE49-F238E27FC236}">
                <a16:creationId xmlns:a16="http://schemas.microsoft.com/office/drawing/2014/main" id="{B9ACAB1F-A571-36DF-2DDA-DA41C8A95106}"/>
              </a:ext>
            </a:extLst>
          </p:cNvPr>
          <p:cNvPicPr>
            <a:picLocks noChangeAspect="1"/>
          </p:cNvPicPr>
          <p:nvPr/>
        </p:nvPicPr>
        <p:blipFill>
          <a:blip r:embed="rId7"/>
          <a:stretch>
            <a:fillRect/>
          </a:stretch>
        </p:blipFill>
        <p:spPr>
          <a:xfrm>
            <a:off x="-1" y="1142999"/>
            <a:ext cx="9081355" cy="3557901"/>
          </a:xfrm>
          <a:prstGeom prst="rect">
            <a:avLst/>
          </a:prstGeom>
        </p:spPr>
      </p:pic>
    </p:spTree>
    <p:extLst>
      <p:ext uri="{BB962C8B-B14F-4D97-AF65-F5344CB8AC3E}">
        <p14:creationId xmlns:p14="http://schemas.microsoft.com/office/powerpoint/2010/main" val="14159061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084C5-5BF2-F2EB-AE3F-D6C8CDBE2706}"/>
              </a:ext>
            </a:extLst>
          </p:cNvPr>
          <p:cNvSpPr>
            <a:spLocks noGrp="1"/>
          </p:cNvSpPr>
          <p:nvPr>
            <p:ph type="title"/>
          </p:nvPr>
        </p:nvSpPr>
        <p:spPr/>
        <p:txBody>
          <a:bodyPr/>
          <a:lstStyle/>
          <a:p>
            <a:r>
              <a:rPr lang="en-IN" dirty="0"/>
              <a:t>Related Work</a:t>
            </a:r>
          </a:p>
        </p:txBody>
      </p:sp>
      <p:sp>
        <p:nvSpPr>
          <p:cNvPr id="7" name="Text Placeholder 6">
            <a:extLst>
              <a:ext uri="{FF2B5EF4-FFF2-40B4-BE49-F238E27FC236}">
                <a16:creationId xmlns:a16="http://schemas.microsoft.com/office/drawing/2014/main" id="{15B6E680-7A04-9B73-F1FA-A5C8AA298262}"/>
              </a:ext>
            </a:extLst>
          </p:cNvPr>
          <p:cNvSpPr>
            <a:spLocks noGrp="1"/>
          </p:cNvSpPr>
          <p:nvPr>
            <p:ph type="body" idx="1"/>
          </p:nvPr>
        </p:nvSpPr>
        <p:spPr>
          <a:xfrm>
            <a:off x="457200" y="1097757"/>
            <a:ext cx="4040188" cy="639762"/>
          </a:xfrm>
        </p:spPr>
        <p:txBody>
          <a:bodyPr/>
          <a:lstStyle/>
          <a:p>
            <a:pPr algn="ctr"/>
            <a:r>
              <a:rPr lang="en-IN" dirty="0">
                <a:solidFill>
                  <a:srgbClr val="FF0000"/>
                </a:solidFill>
              </a:rPr>
              <a:t>Prior Work	</a:t>
            </a:r>
          </a:p>
        </p:txBody>
      </p:sp>
      <p:sp>
        <p:nvSpPr>
          <p:cNvPr id="3" name="Content Placeholder 2">
            <a:extLst>
              <a:ext uri="{FF2B5EF4-FFF2-40B4-BE49-F238E27FC236}">
                <a16:creationId xmlns:a16="http://schemas.microsoft.com/office/drawing/2014/main" id="{37BA77C2-1713-72B1-7D20-CD0EEFCD2A0F}"/>
              </a:ext>
            </a:extLst>
          </p:cNvPr>
          <p:cNvSpPr>
            <a:spLocks noGrp="1"/>
          </p:cNvSpPr>
          <p:nvPr>
            <p:ph sz="half" idx="2"/>
          </p:nvPr>
        </p:nvSpPr>
        <p:spPr>
          <a:xfrm>
            <a:off x="152403" y="1739348"/>
            <a:ext cx="4344985" cy="4280451"/>
          </a:xfrm>
        </p:spPr>
        <p:txBody>
          <a:bodyPr/>
          <a:lstStyle/>
          <a:p>
            <a:r>
              <a:rPr lang="en-GB" sz="1700" b="1" dirty="0"/>
              <a:t>Traditional QSAR:</a:t>
            </a:r>
            <a:r>
              <a:rPr lang="en-GB" sz="1700" dirty="0"/>
              <a:t> Relies on handcrafted fingerprints that fail to generalize to new chemical scaffolds.</a:t>
            </a:r>
          </a:p>
          <a:p>
            <a:r>
              <a:rPr lang="en-GB" sz="1700" b="1" dirty="0" err="1"/>
              <a:t>MoleculeNet</a:t>
            </a:r>
            <a:r>
              <a:rPr lang="en-GB" sz="1700" b="1" dirty="0"/>
              <a:t> Benchmark:</a:t>
            </a:r>
            <a:r>
              <a:rPr lang="en-GB" sz="1700" dirty="0"/>
              <a:t> Established standard datasets (Tox21, ESOL) and metrics for fair evaluation.</a:t>
            </a:r>
          </a:p>
          <a:p>
            <a:r>
              <a:rPr lang="en-GB" sz="1700" b="1" dirty="0"/>
              <a:t>GNN Promise:</a:t>
            </a:r>
            <a:r>
              <a:rPr lang="en-GB" sz="1700" dirty="0"/>
              <a:t> Recent studies show GNNs (GCN, GAT) improve ADMET prediction by learning directly from graph structures.</a:t>
            </a:r>
            <a:endParaRPr lang="en-IN" sz="1700" dirty="0"/>
          </a:p>
        </p:txBody>
      </p:sp>
      <p:sp>
        <p:nvSpPr>
          <p:cNvPr id="8" name="Text Placeholder 7">
            <a:extLst>
              <a:ext uri="{FF2B5EF4-FFF2-40B4-BE49-F238E27FC236}">
                <a16:creationId xmlns:a16="http://schemas.microsoft.com/office/drawing/2014/main" id="{086A233C-5EAF-2204-9594-4FC9303B4634}"/>
              </a:ext>
            </a:extLst>
          </p:cNvPr>
          <p:cNvSpPr>
            <a:spLocks noGrp="1"/>
          </p:cNvSpPr>
          <p:nvPr>
            <p:ph type="body" sz="quarter" idx="3"/>
          </p:nvPr>
        </p:nvSpPr>
        <p:spPr>
          <a:xfrm>
            <a:off x="4681089" y="1097757"/>
            <a:ext cx="4041775" cy="639762"/>
          </a:xfrm>
        </p:spPr>
        <p:txBody>
          <a:bodyPr/>
          <a:lstStyle/>
          <a:p>
            <a:pPr algn="ctr"/>
            <a:r>
              <a:rPr lang="en-IN" dirty="0">
                <a:solidFill>
                  <a:srgbClr val="FF0000"/>
                </a:solidFill>
              </a:rPr>
              <a:t>Our Contribution</a:t>
            </a:r>
          </a:p>
        </p:txBody>
      </p:sp>
      <p:sp>
        <p:nvSpPr>
          <p:cNvPr id="9" name="Content Placeholder 8">
            <a:extLst>
              <a:ext uri="{FF2B5EF4-FFF2-40B4-BE49-F238E27FC236}">
                <a16:creationId xmlns:a16="http://schemas.microsoft.com/office/drawing/2014/main" id="{B6F6196D-025E-45DE-57E5-74823EE88F0B}"/>
              </a:ext>
            </a:extLst>
          </p:cNvPr>
          <p:cNvSpPr>
            <a:spLocks noGrp="1"/>
          </p:cNvSpPr>
          <p:nvPr>
            <p:ph sz="quarter" idx="4"/>
          </p:nvPr>
        </p:nvSpPr>
        <p:spPr>
          <a:xfrm>
            <a:off x="4644129" y="1739349"/>
            <a:ext cx="4347459" cy="4280450"/>
          </a:xfrm>
        </p:spPr>
        <p:txBody>
          <a:bodyPr/>
          <a:lstStyle/>
          <a:p>
            <a:r>
              <a:rPr lang="en-GB" sz="1700" b="1" dirty="0"/>
              <a:t>Comparative Analysis:</a:t>
            </a:r>
            <a:r>
              <a:rPr lang="en-GB" sz="1700" dirty="0"/>
              <a:t> We benchmark </a:t>
            </a:r>
            <a:r>
              <a:rPr lang="en-GB" sz="1700" b="1" dirty="0"/>
              <a:t>GCN, GIN, and GAT</a:t>
            </a:r>
            <a:r>
              <a:rPr lang="en-GB" sz="1700" dirty="0"/>
              <a:t> directly against Random Forest baselines on identical datasets.</a:t>
            </a:r>
          </a:p>
          <a:p>
            <a:r>
              <a:rPr lang="en-GB" sz="1700" b="1" dirty="0"/>
              <a:t>True Generalization:</a:t>
            </a:r>
            <a:r>
              <a:rPr lang="en-GB" sz="1700" dirty="0"/>
              <a:t> We enforce </a:t>
            </a:r>
            <a:r>
              <a:rPr lang="en-GB" sz="1700" b="1" dirty="0"/>
              <a:t>Scaffold Splitting</a:t>
            </a:r>
            <a:r>
              <a:rPr lang="en-GB" sz="1700" dirty="0"/>
              <a:t> (not random split) to test if models can handle unseen chemical structures.</a:t>
            </a:r>
          </a:p>
          <a:p>
            <a:r>
              <a:rPr lang="en-GB" sz="1700" b="1" dirty="0"/>
              <a:t>Interpretability:</a:t>
            </a:r>
            <a:r>
              <a:rPr lang="en-GB" sz="1700" dirty="0"/>
              <a:t> We use </a:t>
            </a:r>
            <a:r>
              <a:rPr lang="en-GB" sz="1700" b="1" dirty="0"/>
              <a:t>Attention Mechanisms</a:t>
            </a:r>
            <a:r>
              <a:rPr lang="en-GB" sz="1700" dirty="0"/>
              <a:t> (GAT) to identify the specific atoms driving toxicity, not just predict it.</a:t>
            </a:r>
          </a:p>
          <a:p>
            <a:r>
              <a:rPr lang="en-GB" sz="1700" b="1" dirty="0"/>
              <a:t>Multi-Task Validation:</a:t>
            </a:r>
            <a:r>
              <a:rPr lang="en-GB" sz="1700" dirty="0"/>
              <a:t> We validate performance across diverse tasks: Classification (Tox21/BBBP) and Regression (ESOL)</a:t>
            </a:r>
            <a:endParaRPr lang="en-IN" sz="1700" dirty="0"/>
          </a:p>
        </p:txBody>
      </p:sp>
      <p:sp>
        <p:nvSpPr>
          <p:cNvPr id="4" name="Slide Number Placeholder 3">
            <a:extLst>
              <a:ext uri="{FF2B5EF4-FFF2-40B4-BE49-F238E27FC236}">
                <a16:creationId xmlns:a16="http://schemas.microsoft.com/office/drawing/2014/main" id="{F52B779D-31C9-AF72-EE8B-A790CBC7479C}"/>
              </a:ext>
            </a:extLst>
          </p:cNvPr>
          <p:cNvSpPr>
            <a:spLocks noGrp="1"/>
          </p:cNvSpPr>
          <p:nvPr>
            <p:ph type="sldNum" sz="quarter" idx="10"/>
          </p:nvPr>
        </p:nvSpPr>
        <p:spPr/>
        <p:txBody>
          <a:bodyPr/>
          <a:lstStyle/>
          <a:p>
            <a:fld id="{179A9A4E-4C82-4D44-9372-C31BB3818094}" type="slidenum">
              <a:rPr lang="en-US" smtClean="0"/>
              <a:pPr/>
              <a:t>9</a:t>
            </a:fld>
            <a:endParaRPr lang="en-US" dirty="0">
              <a:latin typeface="Times New Roman" panose="02020603050405020304" pitchFamily="18" charset="0"/>
              <a:cs typeface="Times New Roman" panose="02020603050405020304" pitchFamily="18" charset="0"/>
            </a:endParaRPr>
          </a:p>
        </p:txBody>
      </p:sp>
      <p:cxnSp>
        <p:nvCxnSpPr>
          <p:cNvPr id="13" name="Straight Connector 12">
            <a:extLst>
              <a:ext uri="{FF2B5EF4-FFF2-40B4-BE49-F238E27FC236}">
                <a16:creationId xmlns:a16="http://schemas.microsoft.com/office/drawing/2014/main" id="{143B0387-D0F5-86E6-AF88-F7B3E224D05B}"/>
              </a:ext>
            </a:extLst>
          </p:cNvPr>
          <p:cNvCxnSpPr>
            <a:cxnSpLocks/>
            <a:stCxn id="2" idx="2"/>
          </p:cNvCxnSpPr>
          <p:nvPr/>
        </p:nvCxnSpPr>
        <p:spPr bwMode="auto">
          <a:xfrm>
            <a:off x="4572000" y="1417638"/>
            <a:ext cx="0" cy="4662487"/>
          </a:xfrm>
          <a:prstGeom prst="line">
            <a:avLst/>
          </a:prstGeom>
          <a:solidFill>
            <a:schemeClr val="accent1"/>
          </a:solidFill>
          <a:ln w="28575"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4227004640"/>
      </p:ext>
    </p:extLst>
  </p:cSld>
  <p:clrMapOvr>
    <a:masterClrMapping/>
  </p:clrMapOvr>
</p:sld>
</file>

<file path=ppt/theme/theme1.xml><?xml version="1.0" encoding="utf-8"?>
<a:theme xmlns:a="http://schemas.openxmlformats.org/drawingml/2006/main" name="PowerPoint">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Univers 67 CondensedBold"/>
        <a:ea typeface=""/>
        <a:cs typeface=""/>
      </a:majorFont>
      <a:minorFont>
        <a:latin typeface="Univers 67 CondensedBold"/>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PowerPoint.pot</Template>
  <TotalTime>4888</TotalTime>
  <Words>4213</Words>
  <Application>Microsoft Macintosh PowerPoint</Application>
  <PresentationFormat>On-screen Show (4:3)</PresentationFormat>
  <Paragraphs>424</Paragraphs>
  <Slides>31</Slides>
  <Notes>28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Calibri</vt:lpstr>
      <vt:lpstr>Times</vt:lpstr>
      <vt:lpstr>Times New Roman</vt:lpstr>
      <vt:lpstr>Univers 65 Bold</vt:lpstr>
      <vt:lpstr>Univers 67 CondensedBold</vt:lpstr>
      <vt:lpstr>PowerPoint</vt:lpstr>
      <vt:lpstr>Graph Neural Networks for Molecular Property Prediction in Drug Discovery</vt:lpstr>
      <vt:lpstr>Introduction </vt:lpstr>
      <vt:lpstr>Graph Structured Data </vt:lpstr>
      <vt:lpstr>GNN</vt:lpstr>
      <vt:lpstr>Molecules as Graphs</vt:lpstr>
      <vt:lpstr>Data used</vt:lpstr>
      <vt:lpstr>Objective</vt:lpstr>
      <vt:lpstr>Features</vt:lpstr>
      <vt:lpstr>Related Work</vt:lpstr>
      <vt:lpstr>Method - Expected Output</vt:lpstr>
      <vt:lpstr>Method- Data processing pipeline</vt:lpstr>
      <vt:lpstr>Method- GNN Architecture</vt:lpstr>
      <vt:lpstr>Method- Algorithm</vt:lpstr>
      <vt:lpstr>Experimental Setup- Models and Training</vt:lpstr>
      <vt:lpstr>Training Setup</vt:lpstr>
      <vt:lpstr>Hardware</vt:lpstr>
      <vt:lpstr>Results </vt:lpstr>
      <vt:lpstr>Results </vt:lpstr>
      <vt:lpstr>Results </vt:lpstr>
      <vt:lpstr>Results </vt:lpstr>
      <vt:lpstr>GAT with different hyperparameters</vt:lpstr>
      <vt:lpstr>GAT with different hyperparameters</vt:lpstr>
      <vt:lpstr>GAT Attention Images</vt:lpstr>
      <vt:lpstr>ESOL</vt:lpstr>
      <vt:lpstr>TOX21</vt:lpstr>
      <vt:lpstr>BBBP</vt:lpstr>
      <vt:lpstr>Key Findings </vt:lpstr>
      <vt:lpstr>Conclusion and Future Work</vt:lpstr>
      <vt:lpstr>References</vt:lpstr>
      <vt:lpstr>Project Link </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Jill Thomasson</dc:creator>
  <cp:lastModifiedBy>Chauhan, Toral J</cp:lastModifiedBy>
  <cp:revision>365</cp:revision>
  <dcterms:created xsi:type="dcterms:W3CDTF">2013-11-14T17:36:34Z</dcterms:created>
  <dcterms:modified xsi:type="dcterms:W3CDTF">2025-12-09T20:01:22Z</dcterms:modified>
</cp:coreProperties>
</file>

<file path=docProps/thumbnail.jpeg>
</file>